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98"/>
  </p:notesMasterIdLst>
  <p:sldIdLst>
    <p:sldId id="256" r:id="rId2"/>
    <p:sldId id="383" r:id="rId3"/>
    <p:sldId id="349" r:id="rId4"/>
    <p:sldId id="350" r:id="rId5"/>
    <p:sldId id="260" r:id="rId6"/>
    <p:sldId id="297" r:id="rId7"/>
    <p:sldId id="354" r:id="rId8"/>
    <p:sldId id="257" r:id="rId9"/>
    <p:sldId id="258" r:id="rId10"/>
    <p:sldId id="259" r:id="rId11"/>
    <p:sldId id="320" r:id="rId12"/>
    <p:sldId id="261" r:id="rId13"/>
    <p:sldId id="264" r:id="rId14"/>
    <p:sldId id="262" r:id="rId15"/>
    <p:sldId id="296" r:id="rId16"/>
    <p:sldId id="352" r:id="rId17"/>
    <p:sldId id="382" r:id="rId18"/>
    <p:sldId id="324" r:id="rId19"/>
    <p:sldId id="355" r:id="rId20"/>
    <p:sldId id="265" r:id="rId21"/>
    <p:sldId id="266" r:id="rId22"/>
    <p:sldId id="267" r:id="rId23"/>
    <p:sldId id="268" r:id="rId24"/>
    <p:sldId id="298" r:id="rId25"/>
    <p:sldId id="339" r:id="rId26"/>
    <p:sldId id="364" r:id="rId27"/>
    <p:sldId id="275" r:id="rId28"/>
    <p:sldId id="363" r:id="rId29"/>
    <p:sldId id="365" r:id="rId30"/>
    <p:sldId id="340" r:id="rId31"/>
    <p:sldId id="341" r:id="rId32"/>
    <p:sldId id="342" r:id="rId33"/>
    <p:sldId id="345" r:id="rId34"/>
    <p:sldId id="343" r:id="rId35"/>
    <p:sldId id="344" r:id="rId36"/>
    <p:sldId id="346" r:id="rId37"/>
    <p:sldId id="347" r:id="rId38"/>
    <p:sldId id="269" r:id="rId39"/>
    <p:sldId id="385" r:id="rId40"/>
    <p:sldId id="270" r:id="rId41"/>
    <p:sldId id="271" r:id="rId42"/>
    <p:sldId id="276" r:id="rId43"/>
    <p:sldId id="273" r:id="rId44"/>
    <p:sldId id="290" r:id="rId45"/>
    <p:sldId id="356" r:id="rId46"/>
    <p:sldId id="358" r:id="rId47"/>
    <p:sldId id="359" r:id="rId48"/>
    <p:sldId id="360" r:id="rId49"/>
    <p:sldId id="361" r:id="rId50"/>
    <p:sldId id="299" r:id="rId51"/>
    <p:sldId id="295" r:id="rId52"/>
    <p:sldId id="332" r:id="rId53"/>
    <p:sldId id="368" r:id="rId54"/>
    <p:sldId id="333" r:id="rId55"/>
    <p:sldId id="327" r:id="rId56"/>
    <p:sldId id="334" r:id="rId57"/>
    <p:sldId id="278" r:id="rId58"/>
    <p:sldId id="311" r:id="rId59"/>
    <p:sldId id="277" r:id="rId60"/>
    <p:sldId id="328" r:id="rId61"/>
    <p:sldId id="318" r:id="rId62"/>
    <p:sldId id="335" r:id="rId63"/>
    <p:sldId id="336" r:id="rId64"/>
    <p:sldId id="312" r:id="rId65"/>
    <p:sldId id="316" r:id="rId66"/>
    <p:sldId id="337" r:id="rId67"/>
    <p:sldId id="369" r:id="rId68"/>
    <p:sldId id="370" r:id="rId69"/>
    <p:sldId id="371" r:id="rId70"/>
    <p:sldId id="279" r:id="rId71"/>
    <p:sldId id="300" r:id="rId72"/>
    <p:sldId id="330" r:id="rId73"/>
    <p:sldId id="301" r:id="rId74"/>
    <p:sldId id="372" r:id="rId75"/>
    <p:sldId id="303" r:id="rId76"/>
    <p:sldId id="373" r:id="rId77"/>
    <p:sldId id="375" r:id="rId78"/>
    <p:sldId id="376" r:id="rId79"/>
    <p:sldId id="377" r:id="rId80"/>
    <p:sldId id="282" r:id="rId81"/>
    <p:sldId id="378" r:id="rId82"/>
    <p:sldId id="387" r:id="rId83"/>
    <p:sldId id="388" r:id="rId84"/>
    <p:sldId id="380" r:id="rId85"/>
    <p:sldId id="381" r:id="rId86"/>
    <p:sldId id="287" r:id="rId87"/>
    <p:sldId id="288" r:id="rId88"/>
    <p:sldId id="284" r:id="rId89"/>
    <p:sldId id="308" r:id="rId90"/>
    <p:sldId id="285" r:id="rId91"/>
    <p:sldId id="286" r:id="rId92"/>
    <p:sldId id="289" r:id="rId93"/>
    <p:sldId id="309" r:id="rId94"/>
    <p:sldId id="314" r:id="rId95"/>
    <p:sldId id="384" r:id="rId96"/>
    <p:sldId id="315" r:id="rId9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24" autoAdjust="0"/>
  </p:normalViewPr>
  <p:slideViewPr>
    <p:cSldViewPr>
      <p:cViewPr varScale="1">
        <p:scale>
          <a:sx n="78" d="100"/>
          <a:sy n="78" d="100"/>
        </p:scale>
        <p:origin x="1522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21ED60B-9977-4621-9AC3-F6FF49BFED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334B4A-6B43-42CD-B8AA-EED99BDABC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233E82-5A80-4B45-9F3C-281584C15EE2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857A618-4F5D-489F-8514-4A93CE4588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8000BAD-E6C2-43C8-83D4-753A00B0C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1BF22-80B2-47B9-9589-DA6E91C588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FA5D1-EDAA-4E3C-AF2D-AB3305A7F5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C16099F-EB3E-4E5C-AC25-940C08E41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Čuvar mesta za sliku na slajdu 1">
            <a:extLst>
              <a:ext uri="{FF2B5EF4-FFF2-40B4-BE49-F238E27FC236}">
                <a16:creationId xmlns:a16="http://schemas.microsoft.com/office/drawing/2014/main" id="{F1930618-51EE-4E45-A118-46FB8F8FBC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Čuvar mesta za napomene 2">
            <a:extLst>
              <a:ext uri="{FF2B5EF4-FFF2-40B4-BE49-F238E27FC236}">
                <a16:creationId xmlns:a16="http://schemas.microsoft.com/office/drawing/2014/main" id="{39354E9A-2F17-4CB1-8A5A-693B6285EF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6628" name="Čuvar mesta za broj slajda 3">
            <a:extLst>
              <a:ext uri="{FF2B5EF4-FFF2-40B4-BE49-F238E27FC236}">
                <a16:creationId xmlns:a16="http://schemas.microsoft.com/office/drawing/2014/main" id="{09F367DA-3A49-406A-8889-9C18942FED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D16E9F-53D5-4049-ABAD-60F106F86004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1AFB88FA-5B8A-4A79-A1DE-AB02E3F968F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FD9448A0-0F30-498E-9FB4-DFA3A5A385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Cyrl-BA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8153C601-8DBE-4FC9-A20C-AF0A76E904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C827D8-BC9F-4F49-AC69-7C7AFE84A0E5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Čuvar mesta za sliku na slajdu 1">
            <a:extLst>
              <a:ext uri="{FF2B5EF4-FFF2-40B4-BE49-F238E27FC236}">
                <a16:creationId xmlns:a16="http://schemas.microsoft.com/office/drawing/2014/main" id="{BAFFE943-99EF-45F6-90B9-E30B9A646E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Čuvar mesta za napomene 2">
            <a:extLst>
              <a:ext uri="{FF2B5EF4-FFF2-40B4-BE49-F238E27FC236}">
                <a16:creationId xmlns:a16="http://schemas.microsoft.com/office/drawing/2014/main" id="{77CF0FD6-804F-49B0-B101-87839BB060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0964" name="Čuvar mesta za broj slajda 3">
            <a:extLst>
              <a:ext uri="{FF2B5EF4-FFF2-40B4-BE49-F238E27FC236}">
                <a16:creationId xmlns:a16="http://schemas.microsoft.com/office/drawing/2014/main" id="{9C203106-D84E-4243-979E-013F111A4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217F7A8-7D6F-4C22-B824-DE27F2AB5780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Čuvar mesta za sliku na slajdu 1">
            <a:extLst>
              <a:ext uri="{FF2B5EF4-FFF2-40B4-BE49-F238E27FC236}">
                <a16:creationId xmlns:a16="http://schemas.microsoft.com/office/drawing/2014/main" id="{5C0B114A-312F-4B85-A06A-5D41F6FF92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Čuvar mesta za broj slajda 3">
            <a:extLst>
              <a:ext uri="{FF2B5EF4-FFF2-40B4-BE49-F238E27FC236}">
                <a16:creationId xmlns:a16="http://schemas.microsoft.com/office/drawing/2014/main" id="{D2D5FDC0-874B-42F2-A440-EEE21C91E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4A5986-7A6E-4B8C-BBCC-8B005058DD41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39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2228" name="Čuvar mesta za napomene 1">
            <a:extLst>
              <a:ext uri="{FF2B5EF4-FFF2-40B4-BE49-F238E27FC236}">
                <a16:creationId xmlns:a16="http://schemas.microsoft.com/office/drawing/2014/main" id="{49485FBB-9FBA-4968-AF2C-5D58FCB0DD6F}"/>
              </a:ext>
            </a:extLst>
          </p:cNvPr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Čuvar mesta za sliku na slajdu 1">
            <a:extLst>
              <a:ext uri="{FF2B5EF4-FFF2-40B4-BE49-F238E27FC236}">
                <a16:creationId xmlns:a16="http://schemas.microsoft.com/office/drawing/2014/main" id="{1C663CA1-8ACE-4BA9-9D1F-C9258CF54A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Čuvar mesta za napomene 2">
            <a:extLst>
              <a:ext uri="{FF2B5EF4-FFF2-40B4-BE49-F238E27FC236}">
                <a16:creationId xmlns:a16="http://schemas.microsoft.com/office/drawing/2014/main" id="{3D2A4C2A-C788-42B1-B0FB-A021494C9F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82948" name="Čuvar mesta za broj slajda 3">
            <a:extLst>
              <a:ext uri="{FF2B5EF4-FFF2-40B4-BE49-F238E27FC236}">
                <a16:creationId xmlns:a16="http://schemas.microsoft.com/office/drawing/2014/main" id="{115CBEA8-6E8E-44EA-A131-482F461E5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7D240-54AA-49B2-AED5-5A51834EAB92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68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Čuvar mesta za sliku na slajdu 1">
            <a:extLst>
              <a:ext uri="{FF2B5EF4-FFF2-40B4-BE49-F238E27FC236}">
                <a16:creationId xmlns:a16="http://schemas.microsoft.com/office/drawing/2014/main" id="{704D8BF7-51F0-40D9-BC2E-AC6966869A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Čuvar mesta za napomene 2">
            <a:extLst>
              <a:ext uri="{FF2B5EF4-FFF2-40B4-BE49-F238E27FC236}">
                <a16:creationId xmlns:a16="http://schemas.microsoft.com/office/drawing/2014/main" id="{CFA3C2F0-9AD9-4E75-AB66-2625808758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84996" name="Čuvar mesta za broj slajda 3">
            <a:extLst>
              <a:ext uri="{FF2B5EF4-FFF2-40B4-BE49-F238E27FC236}">
                <a16:creationId xmlns:a16="http://schemas.microsoft.com/office/drawing/2014/main" id="{81AA81AD-A1A0-4203-96AB-F5E8C3C61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4FCA4D-A071-4BDD-8A0B-FE8C3CE266DA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69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Čuvar mesta za sliku na slajdu 1">
            <a:extLst>
              <a:ext uri="{FF2B5EF4-FFF2-40B4-BE49-F238E27FC236}">
                <a16:creationId xmlns:a16="http://schemas.microsoft.com/office/drawing/2014/main" id="{8F974943-A291-4217-898A-69AA85DCC9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Čuvar mesta za napomene 2">
            <a:extLst>
              <a:ext uri="{FF2B5EF4-FFF2-40B4-BE49-F238E27FC236}">
                <a16:creationId xmlns:a16="http://schemas.microsoft.com/office/drawing/2014/main" id="{E09A80A1-F2A1-453E-8787-123F4DDF62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Ходање; собни бицикл; вежбе са теговима; Таи-чи; хидроКТХ</a:t>
            </a:r>
          </a:p>
          <a:p>
            <a:r>
              <a:rPr lang="en-US" altLang="en-US"/>
              <a:t>ЦИЉ: 20-30 мин, 2-3 пута/недељно</a:t>
            </a:r>
          </a:p>
        </p:txBody>
      </p:sp>
      <p:sp>
        <p:nvSpPr>
          <p:cNvPr id="102404" name="Čuvar mesta za broj slajda 3">
            <a:extLst>
              <a:ext uri="{FF2B5EF4-FFF2-40B4-BE49-F238E27FC236}">
                <a16:creationId xmlns:a16="http://schemas.microsoft.com/office/drawing/2014/main" id="{F694E099-F985-4F7C-832F-D0D59EE3CE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84A503-8CF5-4533-926A-9E28D651A5A8}" type="slidenum">
              <a:rPr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85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17372A0-E4EF-44E3-AB2A-67603C472BB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5" name="Rounded Rectangle 10">
            <a:extLst>
              <a:ext uri="{FF2B5EF4-FFF2-40B4-BE49-F238E27FC236}">
                <a16:creationId xmlns:a16="http://schemas.microsoft.com/office/drawing/2014/main" id="{C665044F-FFBC-49F2-AEFE-C35E0D48DC7E}"/>
              </a:ext>
            </a:extLst>
          </p:cNvPr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9091FB-215F-4BC8-B9DD-8DB3CEC17373}"/>
              </a:ext>
            </a:extLst>
          </p:cNvPr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30B05A-B111-4B21-AB6C-ECC33F6FE13F}"/>
              </a:ext>
            </a:extLst>
          </p:cNvPr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48A68E-4132-4419-BE51-E5A395A2F014}"/>
              </a:ext>
            </a:extLst>
          </p:cNvPr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27">
            <a:extLst>
              <a:ext uri="{FF2B5EF4-FFF2-40B4-BE49-F238E27FC236}">
                <a16:creationId xmlns:a16="http://schemas.microsoft.com/office/drawing/2014/main" id="{BA77DB65-FE97-477D-9045-9DEBF2820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6">
            <a:extLst>
              <a:ext uri="{FF2B5EF4-FFF2-40B4-BE49-F238E27FC236}">
                <a16:creationId xmlns:a16="http://schemas.microsoft.com/office/drawing/2014/main" id="{2298093E-B004-4E07-9C43-35FE7BF02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>
            <a:extLst>
              <a:ext uri="{FF2B5EF4-FFF2-40B4-BE49-F238E27FC236}">
                <a16:creationId xmlns:a16="http://schemas.microsoft.com/office/drawing/2014/main" id="{C8AFC52F-39F4-44DA-8A72-6776C21CB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2D4C30-B03E-451B-951B-9877623003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910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218C51C-8CBB-4BF2-A4B4-25E9FFC11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6F0D561-1342-4ED8-A80A-52D01154E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0FA60ADC-83B1-4640-AB0D-924C3E50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82009-40CD-4F17-AE27-4F901AF848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7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748469A5-AC65-44B7-BC2F-619B5CF73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2B5FF54-5E52-4EA9-BFC5-E59256F0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C7E81599-02A8-4093-89DD-D5151F090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89964-895B-4376-80CB-70821ED905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520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Naslov, tekst i kolekcija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r-Latn-CS"/>
              <a:t>Kliknite i uredite naslov mastera</a:t>
            </a:r>
            <a:endParaRPr lang="en-US"/>
          </a:p>
        </p:txBody>
      </p:sp>
      <p:sp>
        <p:nvSpPr>
          <p:cNvPr id="3" name="Čuvar mesta za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en-US"/>
          </a:p>
        </p:txBody>
      </p:sp>
      <p:sp>
        <p:nvSpPr>
          <p:cNvPr id="4" name="Čuvar mesta za ClipArt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C4E5F167-699E-4734-A61D-F1C3635034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47A967D-60A3-4EC5-923C-BF60169F5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96BB2DD-F85D-4894-9CFD-C39F39073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497B65-825C-4665-990F-F6B9A58C38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706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Naslov, kolekcija Clip Art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r-Latn-CS"/>
              <a:t>Kliknite i uredite naslov mastera</a:t>
            </a:r>
            <a:endParaRPr lang="en-US"/>
          </a:p>
        </p:txBody>
      </p:sp>
      <p:sp>
        <p:nvSpPr>
          <p:cNvPr id="3" name="Čuvar mesta za ClipArt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en-US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A522709A-3800-4081-B549-FE3CDB5439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CC8B906-3508-455F-9752-B7ACA3F02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629F383E-98F2-469E-903B-5F6BFAEF5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4D2299-515B-4E21-919D-4B9DC7383B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3364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D67B235-73A8-46BC-8C6B-06DDEBB21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75F5B42A-2AA5-4A2E-9C9A-EDC4DD823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337A0CBC-9FE0-42C8-B72B-9857A311B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98839-F653-4719-9A03-FEAD0AED7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618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A02DF39E-2F5F-4E7B-BDF9-B88E38465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643CAE2E-C25A-47E0-8E9A-F35758092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DA52C5B5-0E87-4336-AB07-0DEC9CE5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DB38-2D6C-4A5C-9C52-BF547230F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082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DC70603A-D12B-466C-93E5-5174F89C1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82E06311-38C3-4595-A813-C5F8ADC59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2">
            <a:extLst>
              <a:ext uri="{FF2B5EF4-FFF2-40B4-BE49-F238E27FC236}">
                <a16:creationId xmlns:a16="http://schemas.microsoft.com/office/drawing/2014/main" id="{E9D7C640-B2C6-4582-9B46-3C0B0431E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0B259-29A6-4F4D-8895-EE8B68B2BD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58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5B061B7C-89ED-479B-9112-0B0361D1E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F563A0C-DC1E-49E3-95C2-1E0EF180D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2">
            <a:extLst>
              <a:ext uri="{FF2B5EF4-FFF2-40B4-BE49-F238E27FC236}">
                <a16:creationId xmlns:a16="http://schemas.microsoft.com/office/drawing/2014/main" id="{55389E72-3ED7-4FCA-A743-C46314233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28472-A382-4D80-A129-11B7F87237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442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027DF67D-B250-4A22-A071-546F5A8BC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1594C3-FA84-4879-9152-DDAD72BFF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12D3D74A-9D66-406D-BD09-67E617202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E459F-11DF-4013-A55B-48C0AC3BEE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9029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522E128B-3124-4D77-8BB2-F8F658754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F816287-1592-4E2A-9CDC-E02F5E42D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4ED891D3-DC17-44CA-B28D-C06E15FAE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D031E-4183-40E8-B538-8313D745C5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859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BD9133-7B33-43CA-91F4-88852F83404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5" name="Rounded Rectangle 10">
            <a:extLst>
              <a:ext uri="{FF2B5EF4-FFF2-40B4-BE49-F238E27FC236}">
                <a16:creationId xmlns:a16="http://schemas.microsoft.com/office/drawing/2014/main" id="{59A41DD7-392F-40CA-9E7A-A30695B11790}"/>
              </a:ext>
            </a:extLst>
          </p:cNvPr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0C5D69-3712-43FE-AC94-774A137DB649}"/>
              </a:ext>
            </a:extLst>
          </p:cNvPr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61000B-19D9-401B-B18C-4698C029E069}"/>
              </a:ext>
            </a:extLst>
          </p:cNvPr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FA654C-5CF6-4E1D-8CB9-7DC846377684}"/>
              </a:ext>
            </a:extLst>
          </p:cNvPr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CF15FA1-4FFF-42C2-918D-B02681A9F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B54834D-E51E-4084-AFF2-5D0AE45BD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6DF597A-591A-421B-A436-7CB63998C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AB7F60-BA6A-4B4A-91D0-FF378ED2FE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245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AE52DDA1-9151-4430-A42A-468C29E98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C94786F-6CE7-473D-A5F6-D08DBF72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2CFF2E62-4B17-4FED-BDA2-533293BB7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D87DE-35DF-459E-BF92-25A160656B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890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FD754BB6-946B-459B-B6E4-EADA87907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1B2E8D64-257B-47F8-962A-D3932CAAE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>
            <a:extLst>
              <a:ext uri="{FF2B5EF4-FFF2-40B4-BE49-F238E27FC236}">
                <a16:creationId xmlns:a16="http://schemas.microsoft.com/office/drawing/2014/main" id="{038FA329-0B6B-49D8-8144-08A834279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0644C-0FFB-4BF1-B78D-5D271567CF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85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C2BC2898-34B1-4C30-96A6-BFA05C446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23804DD2-A7C0-48EF-A1BE-36F6F5BA0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110F9F67-3CA0-4921-A9AA-7B4410A61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BEE62-CD77-4390-85C1-EA74AB4E1D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116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47F19E7B-7D2F-4F96-B6A5-EDBB2D813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1C237F-F56E-4918-A01F-59DE90533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>
            <a:extLst>
              <a:ext uri="{FF2B5EF4-FFF2-40B4-BE49-F238E27FC236}">
                <a16:creationId xmlns:a16="http://schemas.microsoft.com/office/drawing/2014/main" id="{A64ED8C1-17E2-4214-9EE7-CAD7A3AF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BD2B2-5E45-42E7-9B79-1BFBD6A272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218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761121-09C8-45CA-8493-9AD5B6413B3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6" name="Rounded Rectangle 10">
            <a:extLst>
              <a:ext uri="{FF2B5EF4-FFF2-40B4-BE49-F238E27FC236}">
                <a16:creationId xmlns:a16="http://schemas.microsoft.com/office/drawing/2014/main" id="{E3C4415C-AE02-4201-BE83-C513FAEB7428}"/>
              </a:ext>
            </a:extLst>
          </p:cNvPr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1D0CD033-FB42-4790-8704-592E0950B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5C96765C-8C31-432A-B410-F5FF80A3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41FDF19-A4F1-4186-A5D1-3DD623FB0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A2B7DD-088C-4905-A82E-D5D15F3391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64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D119964-CFC5-43C0-8207-2F2732FA6010}"/>
              </a:ext>
            </a:extLst>
          </p:cNvPr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762A05-372B-4F3F-AB9B-86BBCE8C6897}"/>
              </a:ext>
            </a:extLst>
          </p:cNvPr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3787E7-947D-41D2-8B25-CB0E66AB7729}"/>
              </a:ext>
            </a:extLst>
          </p:cNvPr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C95D91F6-7B9A-47FD-AFFF-6147684DD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F672ABC5-91CB-413A-B5CD-49E754E82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6833D5E5-FFED-425A-B422-B2132EED9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D40795-EB99-4854-9CC4-0E36C2A508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8157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44D22F-C7FE-4979-9BF2-76A5E1A7871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8" name="Rounded Rectangle 7">
            <a:extLst>
              <a:ext uri="{FF2B5EF4-FFF2-40B4-BE49-F238E27FC236}">
                <a16:creationId xmlns:a16="http://schemas.microsoft.com/office/drawing/2014/main" id="{A6F9311B-5E37-4EFD-B91D-7C946C9D9AF4}"/>
              </a:ext>
            </a:extLst>
          </p:cNvPr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28" name="Title Placeholder 21">
            <a:extLst>
              <a:ext uri="{FF2B5EF4-FFF2-40B4-BE49-F238E27FC236}">
                <a16:creationId xmlns:a16="http://schemas.microsoft.com/office/drawing/2014/main" id="{8BC27DA8-C2D5-4CCC-88CD-D11B00D8F4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12">
            <a:extLst>
              <a:ext uri="{FF2B5EF4-FFF2-40B4-BE49-F238E27FC236}">
                <a16:creationId xmlns:a16="http://schemas.microsoft.com/office/drawing/2014/main" id="{64D05339-3A1D-4F99-85DA-7FBD40FE3D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EDBF787-77D1-488F-9421-C7333B86D6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396738-ED81-4734-9515-97470D7C26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61F1667C-2C22-4321-B018-8B68669561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 eaLnBrk="1" hangingPunct="1">
              <a:defRPr sz="1400" smtClean="0">
                <a:solidFill>
                  <a:srgbClr val="FFFFFF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047E248E-3BA6-4310-A0CF-80BD0952E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01" r:id="rId2"/>
    <p:sldLayoutId id="2147484314" r:id="rId3"/>
    <p:sldLayoutId id="2147484302" r:id="rId4"/>
    <p:sldLayoutId id="2147484303" r:id="rId5"/>
    <p:sldLayoutId id="2147484304" r:id="rId6"/>
    <p:sldLayoutId id="2147484305" r:id="rId7"/>
    <p:sldLayoutId id="2147484315" r:id="rId8"/>
    <p:sldLayoutId id="2147484316" r:id="rId9"/>
    <p:sldLayoutId id="2147484306" r:id="rId10"/>
    <p:sldLayoutId id="2147484307" r:id="rId11"/>
    <p:sldLayoutId id="2147484317" r:id="rId12"/>
    <p:sldLayoutId id="2147484318" r:id="rId13"/>
    <p:sldLayoutId id="2147484308" r:id="rId14"/>
    <p:sldLayoutId id="2147484309" r:id="rId15"/>
    <p:sldLayoutId id="2147484310" r:id="rId16"/>
    <p:sldLayoutId id="2147484311" r:id="rId17"/>
    <p:sldLayoutId id="2147484312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3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29D12509-8818-41CD-9897-781D2FF88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Доц</a:t>
            </a:r>
            <a:r>
              <a:rPr lang="sr-Latn-CS" altLang="en-US"/>
              <a:t>. </a:t>
            </a:r>
            <a:r>
              <a:rPr lang="sr-Cyrl-CS" altLang="en-US"/>
              <a:t>Др</a:t>
            </a:r>
            <a:r>
              <a:rPr lang="sr-Latn-CS" altLang="en-US"/>
              <a:t> </a:t>
            </a:r>
            <a:r>
              <a:rPr lang="sr-Cyrl-CS" altLang="en-US"/>
              <a:t>Т</a:t>
            </a:r>
            <a:r>
              <a:rPr lang="sr-Latn-CS" altLang="en-US"/>
              <a:t>.</a:t>
            </a:r>
            <a:r>
              <a:rPr lang="sr-Cyrl-CS" altLang="en-US"/>
              <a:t>Луковић</a:t>
            </a:r>
            <a:endParaRPr lang="en-US" altLang="en-US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7D37A4D1-354B-4307-9A2A-7F558B9DA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sr-Cyrl-CS" altLang="en-US"/>
              <a:t>Респираторна рехабилитација</a:t>
            </a:r>
            <a:endParaRPr altLang="en-US"/>
          </a:p>
        </p:txBody>
      </p:sp>
    </p:spTree>
  </p:cSld>
  <p:clrMapOvr>
    <a:masterClrMapping/>
  </p:clrMapOvr>
  <p:transition spd="slow" advTm="30739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902348D-45D6-4421-9E0A-E1CC2F8FE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Експираторни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мишићи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4">
            <a:extLst>
              <a:ext uri="{FF2B5EF4-FFF2-40B4-BE49-F238E27FC236}">
                <a16:creationId xmlns:a16="http://schemas.microsoft.com/office/drawing/2014/main" id="{1291BFE7-5D43-49D4-A16A-4FB4BE2D354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</a:t>
            </a:r>
            <a:r>
              <a:rPr lang="sr-Cyrl-CS" altLang="en-US"/>
              <a:t>Главни</a:t>
            </a:r>
            <a:endParaRPr lang="sr-Latn-CS" altLang="en-US"/>
          </a:p>
          <a:p>
            <a:pPr eaLnBrk="1" hangingPunct="1"/>
            <a:endParaRPr lang="sr-Latn-CS" altLang="en-US"/>
          </a:p>
          <a:p>
            <a:pPr eaLnBrk="1" hangingPunct="1"/>
            <a:r>
              <a:rPr lang="sr-Latn-CS" altLang="en-US"/>
              <a:t>M rectus abdominis</a:t>
            </a:r>
          </a:p>
          <a:p>
            <a:pPr eaLnBrk="1" hangingPunct="1"/>
            <a:r>
              <a:rPr lang="sr-Latn-CS" altLang="en-US"/>
              <a:t>M.obliq abd ext</a:t>
            </a:r>
          </a:p>
          <a:p>
            <a:pPr eaLnBrk="1" hangingPunct="1"/>
            <a:r>
              <a:rPr lang="sr-Latn-CS" altLang="en-US"/>
              <a:t>M.obliq abd internus</a:t>
            </a:r>
          </a:p>
          <a:p>
            <a:pPr eaLnBrk="1" hangingPunct="1"/>
            <a:r>
              <a:rPr lang="sr-Latn-CS" altLang="en-US"/>
              <a:t>M.transversus abd</a:t>
            </a:r>
          </a:p>
        </p:txBody>
      </p:sp>
      <p:sp>
        <p:nvSpPr>
          <p:cNvPr id="18436" name="Rectangle 5">
            <a:extLst>
              <a:ext uri="{FF2B5EF4-FFF2-40B4-BE49-F238E27FC236}">
                <a16:creationId xmlns:a16="http://schemas.microsoft.com/office/drawing/2014/main" id="{D0AD1127-7F5C-4E9E-855B-A4811D652502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</a:t>
            </a:r>
            <a:r>
              <a:rPr lang="sr-Cyrl-CS" altLang="en-US"/>
              <a:t>Помоћни</a:t>
            </a:r>
            <a:endParaRPr lang="sr-Latn-CS" altLang="en-US"/>
          </a:p>
          <a:p>
            <a:pPr eaLnBrk="1" hangingPunct="1"/>
            <a:endParaRPr lang="sr-Latn-CS" altLang="en-US"/>
          </a:p>
          <a:p>
            <a:pPr eaLnBrk="1" hangingPunct="1"/>
            <a:r>
              <a:rPr lang="sr-Latn-CS" altLang="en-US"/>
              <a:t>M.lattisimus dorsi</a:t>
            </a:r>
          </a:p>
          <a:p>
            <a:pPr eaLnBrk="1" hangingPunct="1"/>
            <a:r>
              <a:rPr lang="sr-Latn-CS" altLang="en-US"/>
              <a:t>M.quadratum lumborum</a:t>
            </a:r>
          </a:p>
          <a:p>
            <a:pPr eaLnBrk="1" hangingPunct="1"/>
            <a:r>
              <a:rPr lang="sr-Latn-CS" altLang="en-US"/>
              <a:t>M.seratus posterior inf</a:t>
            </a:r>
          </a:p>
        </p:txBody>
      </p:sp>
    </p:spTree>
  </p:cSld>
  <p:clrMapOvr>
    <a:masterClrMapping/>
  </p:clrMapOvr>
  <p:transition spd="slow" advTm="28268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slov 1">
            <a:extLst>
              <a:ext uri="{FF2B5EF4-FFF2-40B4-BE49-F238E27FC236}">
                <a16:creationId xmlns:a16="http://schemas.microsoft.com/office/drawing/2014/main" id="{25FC826A-7EDE-49D8-817D-4445ACEE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560388"/>
            <a:ext cx="8569325" cy="708025"/>
          </a:xfrm>
        </p:spPr>
        <p:txBody>
          <a:bodyPr/>
          <a:lstStyle/>
          <a:p>
            <a:pPr algn="ctr" eaLnBrk="1" hangingPunct="1"/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Биомеханика плућне вентилације</a:t>
            </a:r>
          </a:p>
        </p:txBody>
      </p:sp>
      <p:sp>
        <p:nvSpPr>
          <p:cNvPr id="33796" name="Rectangle 2">
            <a:extLst>
              <a:ext uri="{FF2B5EF4-FFF2-40B4-BE49-F238E27FC236}">
                <a16:creationId xmlns:a16="http://schemas.microsoft.com/office/drawing/2014/main" id="{0FF6E1CC-3A46-4803-9131-C8A40F32068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2438" y="1462088"/>
            <a:ext cx="7834312" cy="46910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x-none" altLang="en-US" sz="2200" u="sng" dirty="0"/>
              <a:t>Помоћна дисајна мускулатура</a:t>
            </a:r>
            <a:r>
              <a:rPr lang="sr-Latn-CS" altLang="en-US" sz="2200" dirty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altLang="en-US" sz="1000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altLang="en-US" sz="2200" dirty="0"/>
              <a:t>A. </a:t>
            </a:r>
            <a:r>
              <a:rPr lang="x-none" altLang="en-US" sz="2200" b="1" dirty="0" err="1">
                <a:solidFill>
                  <a:srgbClr val="FF0000"/>
                </a:solidFill>
              </a:rPr>
              <a:t>Инспираторни</a:t>
            </a:r>
            <a:r>
              <a:rPr lang="x-none" altLang="en-US" sz="2200" dirty="0"/>
              <a:t> мишићи</a:t>
            </a:r>
            <a:r>
              <a:rPr lang="sr-Latn-CS" altLang="en-US" sz="2200" dirty="0"/>
              <a:t>: </a:t>
            </a:r>
          </a:p>
          <a:p>
            <a:pPr marL="625475" lvl="1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</a:t>
            </a:r>
            <a:r>
              <a:rPr lang="sr-Latn-CS" alt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intercostales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externi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x-none" altLang="en-US" sz="2000" dirty="0">
                <a:latin typeface="Times New Roman" pitchFamily="18" charset="0"/>
                <a:cs typeface="Times New Roman" pitchFamily="18" charset="0"/>
              </a:rPr>
              <a:t>подижу ребра нагоре и упоље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25475" lvl="1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sternocleideomastoidei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x-none" altLang="en-US" sz="2000" dirty="0">
                <a:latin typeface="Times New Roman" pitchFamily="18" charset="0"/>
                <a:cs typeface="Times New Roman" pitchFamily="18" charset="0"/>
              </a:rPr>
              <a:t>подижу грудну кост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25475" lvl="1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serrati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anteriores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x-none" altLang="en-US" sz="2000" dirty="0">
                <a:latin typeface="Times New Roman" pitchFamily="18" charset="0"/>
                <a:cs typeface="Times New Roman" pitchFamily="18" charset="0"/>
              </a:rPr>
              <a:t>подижу ребра нагоре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25475" lvl="1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scaleni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x-none" altLang="en-US" sz="2000" dirty="0">
                <a:latin typeface="Times New Roman" pitchFamily="18" charset="0"/>
                <a:cs typeface="Times New Roman" pitchFamily="18" charset="0"/>
              </a:rPr>
              <a:t>подижу </a:t>
            </a:r>
            <a:r>
              <a:rPr lang="x-none" altLang="en-US" sz="2000" dirty="0"/>
              <a:t>прва 2 ребра нагоре</a:t>
            </a:r>
            <a:r>
              <a:rPr lang="sr-Latn-CS" altLang="en-US" sz="2000" dirty="0"/>
              <a:t>)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altLang="en-US" sz="10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altLang="en-US" sz="2200" dirty="0"/>
              <a:t>B. </a:t>
            </a:r>
            <a:r>
              <a:rPr lang="x-none" altLang="en-US" sz="2200" b="1" dirty="0">
                <a:solidFill>
                  <a:srgbClr val="FF0000"/>
                </a:solidFill>
              </a:rPr>
              <a:t>Експираторни</a:t>
            </a:r>
            <a:r>
              <a:rPr lang="x-none" altLang="en-US" sz="2200" dirty="0"/>
              <a:t> мишићи:</a:t>
            </a:r>
            <a:endParaRPr lang="sr-Latn-CS" altLang="en-US" sz="2200" dirty="0"/>
          </a:p>
          <a:p>
            <a:pPr marL="619125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intercostales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interni (</a:t>
            </a:r>
            <a:r>
              <a:rPr lang="x-none" altLang="en-US" sz="2000" dirty="0">
                <a:latin typeface="Times New Roman" pitchFamily="18" charset="0"/>
                <a:cs typeface="Times New Roman" pitchFamily="18" charset="0"/>
              </a:rPr>
              <a:t>спуштају ребра надоле и према г. кости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19125" indent="-342900" eaLnBrk="1" hangingPunct="1">
              <a:lnSpc>
                <a:spcPct val="90000"/>
              </a:lnSpc>
              <a:buFont typeface="Calibri" panose="020F0502020204030204" pitchFamily="34" charset="0"/>
              <a:buChar char="-"/>
              <a:defRPr/>
            </a:pP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mm.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recti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000" dirty="0" err="1">
                <a:latin typeface="Times New Roman" pitchFamily="18" charset="0"/>
                <a:cs typeface="Times New Roman" pitchFamily="18" charset="0"/>
              </a:rPr>
              <a:t>abdominis</a:t>
            </a:r>
            <a:r>
              <a:rPr lang="sr-Latn-C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000" dirty="0"/>
              <a:t>(</a:t>
            </a:r>
            <a:r>
              <a:rPr lang="x-none" altLang="en-US" sz="2000" dirty="0"/>
              <a:t>повлаче доња ребра навише и повећањем P </a:t>
            </a:r>
            <a:r>
              <a:rPr lang="x-none" altLang="en-US" sz="2000"/>
              <a:t>у трбу</a:t>
            </a:r>
            <a:r>
              <a:rPr lang="sr-Cyrl-CS" altLang="en-US" sz="2000" dirty="0"/>
              <a:t>шној</a:t>
            </a:r>
            <a:r>
              <a:rPr lang="x-none" altLang="en-US" sz="2000"/>
              <a:t> </a:t>
            </a:r>
            <a:r>
              <a:rPr lang="x-none" altLang="en-US" sz="2000" dirty="0"/>
              <a:t>дупљи подижу дијафрагму</a:t>
            </a:r>
            <a:r>
              <a:rPr lang="sr-Latn-CS" altLang="en-US" sz="2000" dirty="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altLang="en-US" sz="2000" dirty="0">
              <a:solidFill>
                <a:srgbClr val="FFFF00"/>
              </a:solidFill>
            </a:endParaRPr>
          </a:p>
        </p:txBody>
      </p:sp>
      <p:sp>
        <p:nvSpPr>
          <p:cNvPr id="19460" name="Slide Number Placeholder 1">
            <a:extLst>
              <a:ext uri="{FF2B5EF4-FFF2-40B4-BE49-F238E27FC236}">
                <a16:creationId xmlns:a16="http://schemas.microsoft.com/office/drawing/2014/main" id="{0233B750-6E23-454B-8C78-48B2B74A38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A551D9-A977-46FF-B9B5-6EA7374E1350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17959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DDDFB89-1C36-4813-9E49-DB59006DB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Механичке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особине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РС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D9BDEFEB-00A7-40C1-8780-DDD24739E57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u="sng"/>
              <a:t>Комплијанса</a:t>
            </a:r>
            <a:r>
              <a:rPr lang="sr-Latn-CS" altLang="en-US"/>
              <a:t>-</a:t>
            </a:r>
            <a:r>
              <a:rPr lang="sr-Cyrl-CS" altLang="en-US"/>
              <a:t>пасивна</a:t>
            </a:r>
            <a:r>
              <a:rPr lang="sr-Latn-CS" altLang="en-US"/>
              <a:t> </a:t>
            </a:r>
            <a:r>
              <a:rPr lang="sr-Cyrl-CS" altLang="en-US"/>
              <a:t>растегљивост</a:t>
            </a:r>
            <a:r>
              <a:rPr lang="sr-Latn-CS" altLang="en-US"/>
              <a:t> </a:t>
            </a:r>
            <a:r>
              <a:rPr lang="sr-Cyrl-CS" altLang="en-US"/>
              <a:t>плућа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Резистенција</a:t>
            </a:r>
            <a:r>
              <a:rPr lang="sr-Latn-CS" altLang="en-US"/>
              <a:t>  (</a:t>
            </a:r>
            <a:r>
              <a:rPr lang="sr-Cyrl-CS" altLang="en-US"/>
              <a:t>отпор</a:t>
            </a:r>
            <a:r>
              <a:rPr lang="sr-Latn-CS" altLang="en-US"/>
              <a:t>)-</a:t>
            </a:r>
            <a:r>
              <a:rPr lang="sr-Cyrl-CS" altLang="en-US"/>
              <a:t>р</a:t>
            </a:r>
            <a:r>
              <a:rPr lang="sr-Latn-CS" altLang="en-US"/>
              <a:t>. </a:t>
            </a:r>
            <a:r>
              <a:rPr lang="sr-Cyrl-CS" altLang="en-US"/>
              <a:t>плућа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/>
              <a:t>                                    -</a:t>
            </a:r>
            <a:r>
              <a:rPr lang="sr-Cyrl-CS" altLang="en-US"/>
              <a:t>р</a:t>
            </a:r>
            <a:r>
              <a:rPr lang="sr-Latn-CS" altLang="en-US"/>
              <a:t>.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/>
              <a:t>                                    -</a:t>
            </a:r>
            <a:r>
              <a:rPr lang="sr-Cyrl-CS" altLang="en-US"/>
              <a:t>р</a:t>
            </a:r>
            <a:r>
              <a:rPr lang="sr-Latn-CS" altLang="en-US"/>
              <a:t>. </a:t>
            </a:r>
            <a:r>
              <a:rPr lang="sr-Cyrl-CS" altLang="en-US"/>
              <a:t>дисајних</a:t>
            </a:r>
            <a:r>
              <a:rPr lang="sr-Latn-CS" altLang="en-US"/>
              <a:t> </a:t>
            </a:r>
            <a:r>
              <a:rPr lang="sr-Cyrl-CS" altLang="en-US"/>
              <a:t>путева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/>
              <a:t>Инспираторна</a:t>
            </a:r>
            <a:r>
              <a:rPr lang="sr-Latn-CS" altLang="en-US"/>
              <a:t> </a:t>
            </a:r>
            <a:r>
              <a:rPr lang="sr-Cyrl-CS" altLang="en-US"/>
              <a:t>мускулатура</a:t>
            </a:r>
            <a:r>
              <a:rPr lang="sr-Latn-CS" altLang="en-US"/>
              <a:t> </a:t>
            </a:r>
            <a:r>
              <a:rPr lang="sr-Cyrl-CS" altLang="en-US"/>
              <a:t>савлађује</a:t>
            </a:r>
            <a:r>
              <a:rPr lang="sr-Latn-CS" altLang="en-US"/>
              <a:t> </a:t>
            </a:r>
            <a:r>
              <a:rPr lang="sr-Cyrl-CS" altLang="en-US"/>
              <a:t>отпор</a:t>
            </a:r>
            <a:r>
              <a:rPr lang="sr-Latn-CS" altLang="en-US"/>
              <a:t> </a:t>
            </a:r>
            <a:r>
              <a:rPr lang="sr-Cyrl-CS" altLang="en-US"/>
              <a:t>плућа</a:t>
            </a:r>
            <a:r>
              <a:rPr lang="sr-Latn-CS" altLang="en-US"/>
              <a:t> (20%)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дисајних</a:t>
            </a:r>
            <a:r>
              <a:rPr lang="sr-Latn-CS" altLang="en-US"/>
              <a:t> </a:t>
            </a:r>
            <a:r>
              <a:rPr lang="sr-Cyrl-CS" altLang="en-US"/>
              <a:t>путева</a:t>
            </a:r>
            <a:r>
              <a:rPr lang="sr-Latn-CS" altLang="en-US"/>
              <a:t> (80%).</a:t>
            </a:r>
            <a:endParaRPr lang="sr-Cyrl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миру</a:t>
            </a:r>
            <a:r>
              <a:rPr lang="sr-Latn-CS" altLang="en-US"/>
              <a:t> </a:t>
            </a:r>
            <a:r>
              <a:rPr lang="sr-Cyrl-CS" altLang="en-US"/>
              <a:t>дисајна</a:t>
            </a:r>
            <a:r>
              <a:rPr lang="sr-Latn-CS" altLang="en-US"/>
              <a:t> </a:t>
            </a:r>
            <a:r>
              <a:rPr lang="sr-Cyrl-CS" altLang="en-US"/>
              <a:t>мускулатура</a:t>
            </a:r>
            <a:r>
              <a:rPr lang="sr-Latn-CS" altLang="en-US"/>
              <a:t> </a:t>
            </a:r>
            <a:r>
              <a:rPr lang="sr-Cyrl-CS" altLang="en-US"/>
              <a:t>троши</a:t>
            </a:r>
            <a:r>
              <a:rPr lang="sr-Latn-CS" altLang="en-US"/>
              <a:t> 1</a:t>
            </a:r>
            <a:r>
              <a:rPr lang="sr-Cyrl-CS" altLang="en-US"/>
              <a:t>мл</a:t>
            </a:r>
            <a:r>
              <a:rPr lang="sr-Latn-CS" altLang="en-US"/>
              <a:t> </a:t>
            </a:r>
            <a:r>
              <a:rPr lang="sr-Cyrl-CS" altLang="en-US"/>
              <a:t>О</a:t>
            </a:r>
            <a:r>
              <a:rPr lang="sr-Latn-CS" altLang="en-US"/>
              <a:t>2; </a:t>
            </a:r>
            <a:r>
              <a:rPr lang="sr-Cyrl-CS" altLang="en-US"/>
              <a:t>ефикасно</a:t>
            </a:r>
            <a:r>
              <a:rPr lang="sr-Latn-CS" altLang="en-US"/>
              <a:t> </a:t>
            </a:r>
            <a:r>
              <a:rPr lang="sr-Cyrl-CS" altLang="en-US"/>
              <a:t>је</a:t>
            </a:r>
            <a:r>
              <a:rPr lang="sr-Latn-CS" altLang="en-US"/>
              <a:t> </a:t>
            </a:r>
            <a:r>
              <a:rPr lang="sr-Cyrl-CS" altLang="en-US"/>
              <a:t>до</a:t>
            </a:r>
            <a:r>
              <a:rPr lang="sr-Latn-CS" altLang="en-US"/>
              <a:t> 140 </a:t>
            </a:r>
            <a:r>
              <a:rPr lang="sr-Cyrl-CS" altLang="en-US"/>
              <a:t>мл</a:t>
            </a:r>
            <a:r>
              <a:rPr lang="sr-Latn-CS" altLang="en-US"/>
              <a:t> (</a:t>
            </a:r>
            <a:r>
              <a:rPr lang="sr-Cyrl-CS" altLang="en-US"/>
              <a:t>преко</a:t>
            </a:r>
            <a:r>
              <a:rPr lang="sr-Latn-CS" altLang="en-US"/>
              <a:t> </a:t>
            </a:r>
            <a:r>
              <a:rPr lang="sr-Cyrl-CS" altLang="en-US"/>
              <a:t>постаје</a:t>
            </a:r>
            <a:r>
              <a:rPr lang="sr-Latn-CS" altLang="en-US"/>
              <a:t> </a:t>
            </a:r>
            <a:r>
              <a:rPr lang="sr-Cyrl-CS" altLang="en-US"/>
              <a:t>неекономично</a:t>
            </a:r>
            <a:r>
              <a:rPr lang="sr-Latn-CS" altLang="en-US"/>
              <a:t>)</a:t>
            </a: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/>
          </a:p>
        </p:txBody>
      </p:sp>
    </p:spTree>
  </p:cSld>
  <p:clrMapOvr>
    <a:masterClrMapping/>
  </p:clrMapOvr>
  <p:transition spd="slow" advTm="3038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98AE5DA6-1C13-45FF-9DC0-719640865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Фреквенција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дисања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EE70E4AA-3B9E-4FB3-A85A-532D8D7D9A36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14-16 респирација /сек одрасли; одојче 40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Cyrl-CS" sz="2800" dirty="0"/>
              <a:t>Патолошко мање од 10 и више од 20 респирација/сек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Респираторни центар у </a:t>
            </a:r>
            <a:r>
              <a:rPr lang="sr-Latn-CS" sz="3200" u="sng" dirty="0">
                <a:latin typeface="Times New Roman" pitchFamily="18" charset="0"/>
                <a:cs typeface="Times New Roman" pitchFamily="18" charset="0"/>
              </a:rPr>
              <a:t>formatio reticularis medulae oblongate</a:t>
            </a:r>
            <a:r>
              <a:rPr lang="sr-Cyrl-CS" sz="3200" dirty="0"/>
              <a:t> </a:t>
            </a:r>
            <a:r>
              <a:rPr lang="sr-Cyrl-CS" sz="2800" dirty="0"/>
              <a:t>уз структуре које регулишу тонус, емоције, говор..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контрола: хемијска (СО2 и </a:t>
            </a:r>
            <a:r>
              <a:rPr lang="sr-Latn-CS" sz="2800" dirty="0"/>
              <a:t>pH</a:t>
            </a:r>
            <a:r>
              <a:rPr lang="sr-Cyrl-CS" sz="2800" dirty="0"/>
              <a:t>), температура, рефлекси из зглобова и мишића, церебрално  </a:t>
            </a:r>
            <a:r>
              <a:rPr lang="sr-Latn-CS" sz="2800" dirty="0"/>
              <a:t>(</a:t>
            </a:r>
            <a:r>
              <a:rPr lang="sr-Cyrl-CS" sz="2800" dirty="0"/>
              <a:t>активација фронт режња), рефлексно (плућа и торакс)...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sr-Latn-CS" sz="2800" dirty="0"/>
          </a:p>
        </p:txBody>
      </p:sp>
    </p:spTree>
  </p:cSld>
  <p:clrMapOvr>
    <a:masterClrMapping/>
  </p:clrMapOvr>
  <p:transition spd="slow" advTm="6405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33A4819C-FA03-4813-A577-3A2203A61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CS" alt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93AFB28E-E352-4078-BB75-3591983FBBE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Вежбама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делује</a:t>
            </a:r>
            <a:r>
              <a:rPr lang="sr-Latn-CS" altLang="en-US"/>
              <a:t> </a:t>
            </a:r>
            <a:r>
              <a:rPr lang="sr-Cyrl-CS" altLang="en-US" u="sng">
                <a:solidFill>
                  <a:srgbClr val="FF0000"/>
                </a:solidFill>
              </a:rPr>
              <a:t>само</a:t>
            </a:r>
            <a:r>
              <a:rPr lang="sr-Latn-CS" altLang="en-US" u="sng">
                <a:solidFill>
                  <a:srgbClr val="FF0000"/>
                </a:solidFill>
              </a:rPr>
              <a:t> </a:t>
            </a:r>
            <a:r>
              <a:rPr lang="sr-Cyrl-CS" altLang="en-US" u="sng">
                <a:solidFill>
                  <a:srgbClr val="FF0000"/>
                </a:solidFill>
              </a:rPr>
              <a:t>на</a:t>
            </a:r>
            <a:r>
              <a:rPr lang="sr-Latn-CS" altLang="en-US" u="sng">
                <a:solidFill>
                  <a:srgbClr val="FF0000"/>
                </a:solidFill>
              </a:rPr>
              <a:t> </a:t>
            </a:r>
            <a:r>
              <a:rPr lang="sr-Cyrl-CS" altLang="en-US" u="sng">
                <a:solidFill>
                  <a:srgbClr val="FF0000"/>
                </a:solidFill>
              </a:rPr>
              <a:t>помоћне</a:t>
            </a:r>
            <a:r>
              <a:rPr lang="sr-Latn-CS" altLang="en-US">
                <a:solidFill>
                  <a:srgbClr val="FF0000"/>
                </a:solidFill>
              </a:rPr>
              <a:t> </a:t>
            </a:r>
            <a:r>
              <a:rPr lang="sr-Cyrl-CS" altLang="en-US"/>
              <a:t>респираторне</a:t>
            </a:r>
            <a:r>
              <a:rPr lang="sr-Latn-CS" altLang="en-US"/>
              <a:t> </a:t>
            </a:r>
            <a:r>
              <a:rPr lang="sr-Cyrl-CS" altLang="en-US"/>
              <a:t>мишиће</a:t>
            </a:r>
            <a:r>
              <a:rPr lang="sr-Latn-CS" altLang="en-US"/>
              <a:t>-</a:t>
            </a:r>
            <a:r>
              <a:rPr lang="sr-Cyrl-CS" altLang="en-US"/>
              <a:t>абдоминалне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подизаче</a:t>
            </a:r>
            <a:r>
              <a:rPr lang="sr-Latn-CS" altLang="en-US"/>
              <a:t> </a:t>
            </a:r>
            <a:r>
              <a:rPr lang="sr-Cyrl-CS" altLang="en-US"/>
              <a:t>ребара</a:t>
            </a:r>
            <a:r>
              <a:rPr lang="sr-Latn-CS" altLang="en-US"/>
              <a:t>, </a:t>
            </a:r>
            <a:r>
              <a:rPr lang="sr-Cyrl-CS" altLang="en-US"/>
              <a:t>а</a:t>
            </a:r>
            <a:r>
              <a:rPr lang="sr-Latn-CS" altLang="en-US"/>
              <a:t> </a:t>
            </a:r>
            <a:r>
              <a:rPr lang="sr-Cyrl-CS" altLang="en-US"/>
              <a:t>главни</a:t>
            </a:r>
            <a:r>
              <a:rPr lang="sr-Latn-CS" altLang="en-US"/>
              <a:t> </a:t>
            </a:r>
            <a:r>
              <a:rPr lang="sr-Cyrl-CS" altLang="en-US"/>
              <a:t>респираторни</a:t>
            </a:r>
            <a:r>
              <a:rPr lang="sr-Latn-CS" altLang="en-US"/>
              <a:t> </a:t>
            </a:r>
            <a:r>
              <a:rPr lang="sr-Cyrl-CS" altLang="en-US"/>
              <a:t>мишићи</a:t>
            </a:r>
            <a:r>
              <a:rPr lang="sr-Latn-CS" altLang="en-US"/>
              <a:t> </a:t>
            </a:r>
            <a:r>
              <a:rPr lang="sr-Cyrl-CS" altLang="en-US"/>
              <a:t>не</a:t>
            </a:r>
            <a:r>
              <a:rPr lang="sr-Latn-CS" altLang="en-US"/>
              <a:t> </a:t>
            </a:r>
            <a:r>
              <a:rPr lang="sr-Cyrl-CS" altLang="en-US"/>
              <a:t>добијају</a:t>
            </a:r>
            <a:r>
              <a:rPr lang="sr-Latn-CS" altLang="en-US"/>
              <a:t> 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функцији</a:t>
            </a:r>
            <a:r>
              <a:rPr lang="sr-Latn-CS" altLang="en-US"/>
              <a:t> (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Campbel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CS" altLang="en-US"/>
              <a:t>1961)</a:t>
            </a:r>
          </a:p>
          <a:p>
            <a:pPr eaLnBrk="1" hangingPunct="1"/>
            <a:r>
              <a:rPr lang="sr-Cyrl-CS" altLang="en-US"/>
              <a:t>Мушкарци</a:t>
            </a:r>
            <a:r>
              <a:rPr lang="sr-Latn-CS" altLang="en-US"/>
              <a:t> </a:t>
            </a:r>
            <a:r>
              <a:rPr lang="sr-Cyrl-CS" altLang="en-US"/>
              <a:t>дишу</a:t>
            </a:r>
            <a:r>
              <a:rPr lang="sr-Latn-CS" altLang="en-US"/>
              <a:t> </a:t>
            </a:r>
            <a:r>
              <a:rPr lang="sr-Cyrl-CS" altLang="en-US"/>
              <a:t>дијафрагмално</a:t>
            </a:r>
            <a:r>
              <a:rPr lang="sr-Latn-CS" altLang="en-US"/>
              <a:t>, </a:t>
            </a:r>
            <a:r>
              <a:rPr lang="sr-Cyrl-CS" altLang="en-US"/>
              <a:t>жене</a:t>
            </a:r>
            <a:r>
              <a:rPr lang="sr-Latn-CS" altLang="en-US"/>
              <a:t> </a:t>
            </a:r>
            <a:r>
              <a:rPr lang="sr-Cyrl-CS" altLang="en-US"/>
              <a:t>костално</a:t>
            </a:r>
            <a:endParaRPr lang="sr-Latn-CS" altLang="en-US"/>
          </a:p>
          <a:p>
            <a:pPr eaLnBrk="1" hangingPunct="1"/>
            <a:r>
              <a:rPr lang="sr-Cyrl-CS" altLang="en-US"/>
              <a:t>Отпор</a:t>
            </a:r>
            <a:r>
              <a:rPr lang="sr-Latn-CS" altLang="en-US"/>
              <a:t> </a:t>
            </a:r>
            <a:r>
              <a:rPr lang="sr-Cyrl-CS" altLang="en-US"/>
              <a:t>ваздуха</a:t>
            </a:r>
            <a:r>
              <a:rPr lang="sr-Latn-CS" altLang="en-US"/>
              <a:t> </a:t>
            </a:r>
            <a:r>
              <a:rPr lang="sr-Cyrl-CS" altLang="en-US"/>
              <a:t>је</a:t>
            </a:r>
            <a:r>
              <a:rPr lang="sr-Latn-CS" altLang="en-US"/>
              <a:t> 2-3 </a:t>
            </a:r>
            <a:r>
              <a:rPr lang="sr-Cyrl-CS" altLang="en-US"/>
              <a:t>пута</a:t>
            </a:r>
            <a:r>
              <a:rPr lang="sr-Latn-CS" altLang="en-US"/>
              <a:t> </a:t>
            </a:r>
            <a:r>
              <a:rPr lang="sr-Cyrl-CS" altLang="en-US"/>
              <a:t>већи</a:t>
            </a:r>
            <a:r>
              <a:rPr lang="sr-Latn-CS" altLang="en-US"/>
              <a:t> </a:t>
            </a:r>
            <a:r>
              <a:rPr lang="sr-Cyrl-CS" altLang="en-US"/>
              <a:t>ако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дише</a:t>
            </a:r>
            <a:r>
              <a:rPr lang="sr-Latn-CS" altLang="en-US"/>
              <a:t>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нос</a:t>
            </a:r>
            <a:r>
              <a:rPr lang="sr-Latn-CS" altLang="en-US"/>
              <a:t>, </a:t>
            </a:r>
            <a:r>
              <a:rPr lang="sr-Cyrl-CS" altLang="en-US"/>
              <a:t>него</a:t>
            </a:r>
            <a:r>
              <a:rPr lang="sr-Latn-CS" altLang="en-US"/>
              <a:t>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уста</a:t>
            </a:r>
            <a:endParaRPr lang="sr-Latn-CS" altLang="en-US"/>
          </a:p>
        </p:txBody>
      </p:sp>
    </p:spTree>
  </p:cSld>
  <p:clrMapOvr>
    <a:masterClrMapping/>
  </p:clrMapOvr>
  <p:transition spd="slow" advTm="5525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EFBDB94-E8B3-46C4-A891-58B4884D7F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Физиологија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дисања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телесном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раду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41A8C993-E9B1-4DB1-BA12-B831FEA5643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Са</a:t>
            </a:r>
            <a:r>
              <a:rPr lang="sr-Latn-CS" altLang="en-US" sz="2800"/>
              <a:t> </a:t>
            </a:r>
            <a:r>
              <a:rPr lang="sr-Latn-CS" altLang="en-US" sz="2800">
                <a:solidFill>
                  <a:srgbClr val="FF0000"/>
                </a:solidFill>
              </a:rPr>
              <a:t>16 </a:t>
            </a:r>
            <a:r>
              <a:rPr lang="sr-Cyrl-CS" altLang="en-US" sz="2800">
                <a:solidFill>
                  <a:srgbClr val="FF0000"/>
                </a:solidFill>
              </a:rPr>
              <a:t>респирација</a:t>
            </a:r>
            <a:r>
              <a:rPr lang="sr-Latn-CS" altLang="en-US" sz="2800">
                <a:solidFill>
                  <a:srgbClr val="FF0000"/>
                </a:solidFill>
              </a:rPr>
              <a:t> </a:t>
            </a:r>
            <a:r>
              <a:rPr lang="sr-Cyrl-CS" altLang="en-US" sz="2800"/>
              <a:t>и</a:t>
            </a:r>
            <a:r>
              <a:rPr lang="sr-Latn-CS" altLang="en-US" sz="2800">
                <a:solidFill>
                  <a:srgbClr val="FF0000"/>
                </a:solidFill>
              </a:rPr>
              <a:t> 250 </a:t>
            </a:r>
            <a:r>
              <a:rPr lang="sr-Cyrl-CS" altLang="en-US" sz="2800">
                <a:solidFill>
                  <a:srgbClr val="FF0000"/>
                </a:solidFill>
              </a:rPr>
              <a:t>мл</a:t>
            </a:r>
            <a:r>
              <a:rPr lang="sr-Latn-CS" altLang="en-US" sz="2800">
                <a:solidFill>
                  <a:srgbClr val="FF0000"/>
                </a:solidFill>
              </a:rPr>
              <a:t>/</a:t>
            </a:r>
            <a:r>
              <a:rPr lang="sr-Cyrl-CS" altLang="en-US" sz="2800">
                <a:solidFill>
                  <a:srgbClr val="FF0000"/>
                </a:solidFill>
              </a:rPr>
              <a:t>мин</a:t>
            </a:r>
            <a:r>
              <a:rPr lang="sr-Latn-CS" altLang="en-US" sz="2800">
                <a:solidFill>
                  <a:srgbClr val="FF0000"/>
                </a:solidFill>
              </a:rPr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миру,</a:t>
            </a:r>
            <a:r>
              <a:rPr lang="sr-Latn-CS" altLang="en-US" sz="2800"/>
              <a:t> </a:t>
            </a:r>
            <a:r>
              <a:rPr lang="sr-Cyrl-CS" altLang="en-US" sz="2800"/>
              <a:t>фреквенција расте</a:t>
            </a:r>
            <a:r>
              <a:rPr lang="sr-Latn-CS" altLang="en-US" sz="2800"/>
              <a:t>,</a:t>
            </a:r>
            <a:r>
              <a:rPr lang="sr-Cyrl-CS" altLang="en-US" sz="2800"/>
              <a:t> постаје</a:t>
            </a:r>
            <a:r>
              <a:rPr lang="sr-Latn-CS" altLang="en-US" sz="2800"/>
              <a:t> </a:t>
            </a:r>
            <a:r>
              <a:rPr lang="sr-Cyrl-CS" altLang="en-US" sz="2800"/>
              <a:t>брже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дубље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 u="sng"/>
              <a:t>Вентилаторни</a:t>
            </a:r>
            <a:r>
              <a:rPr lang="sr-Latn-CS" altLang="en-US" sz="2800" u="sng"/>
              <a:t> </a:t>
            </a:r>
            <a:r>
              <a:rPr lang="sr-Cyrl-CS" altLang="en-US" sz="2800" u="sng"/>
              <a:t>еквивалент</a:t>
            </a:r>
            <a:r>
              <a:rPr lang="sr-Latn-CS" altLang="en-US" sz="2800"/>
              <a:t> </a:t>
            </a:r>
            <a:r>
              <a:rPr lang="sr-Cyrl-CS" altLang="en-US" sz="2800"/>
              <a:t>је</a:t>
            </a:r>
            <a:r>
              <a:rPr lang="sr-Latn-CS" altLang="en-US" sz="2800"/>
              <a:t> </a:t>
            </a:r>
            <a:r>
              <a:rPr lang="sr-Cyrl-CS" altLang="en-US" sz="2800"/>
              <a:t>однос</a:t>
            </a:r>
            <a:r>
              <a:rPr lang="sr-Latn-CS" altLang="en-US" sz="2800"/>
              <a:t> </a:t>
            </a:r>
            <a:r>
              <a:rPr lang="sr-Cyrl-CS" altLang="en-US" sz="2800"/>
              <a:t>МВ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потребе</a:t>
            </a:r>
            <a:r>
              <a:rPr lang="sr-Latn-CS" altLang="en-US" sz="2800"/>
              <a:t> </a:t>
            </a: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О</a:t>
            </a:r>
            <a:r>
              <a:rPr lang="sr-Latn-CS" altLang="en-US" sz="2800"/>
              <a:t>2</a:t>
            </a:r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Код</a:t>
            </a:r>
            <a:r>
              <a:rPr lang="sr-Latn-CS" altLang="en-US" sz="2800"/>
              <a:t> </a:t>
            </a:r>
            <a:r>
              <a:rPr lang="sr-Cyrl-CS" altLang="en-US" sz="2800"/>
              <a:t>лаког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средњег</a:t>
            </a:r>
            <a:r>
              <a:rPr lang="sr-Latn-CS" altLang="en-US" sz="2800"/>
              <a:t> </a:t>
            </a:r>
            <a:r>
              <a:rPr lang="sr-Cyrl-CS" altLang="en-US" sz="2800"/>
              <a:t>рада</a:t>
            </a:r>
            <a:r>
              <a:rPr lang="sr-Latn-CS" altLang="en-US" sz="2800"/>
              <a:t> 20-25 </a:t>
            </a:r>
            <a:r>
              <a:rPr lang="sr-Cyrl-CS" altLang="en-US" sz="2800"/>
              <a:t>л</a:t>
            </a:r>
            <a:r>
              <a:rPr lang="sr-Latn-CS" altLang="en-US" sz="2800"/>
              <a:t>,</a:t>
            </a:r>
            <a:r>
              <a:rPr lang="sr-Cyrl-CS" altLang="en-US" sz="2800"/>
              <a:t>тј</a:t>
            </a:r>
            <a:r>
              <a:rPr lang="sr-Latn-CS" altLang="en-US" sz="2800"/>
              <a:t> </a:t>
            </a:r>
            <a:r>
              <a:rPr lang="sr-Cyrl-CS" altLang="en-US" sz="2800"/>
              <a:t>толико</a:t>
            </a:r>
            <a:r>
              <a:rPr lang="sr-Latn-CS" altLang="en-US" sz="2800"/>
              <a:t> </a:t>
            </a:r>
            <a:r>
              <a:rPr lang="sr-Cyrl-CS" altLang="en-US" sz="2800"/>
              <a:t>О</a:t>
            </a:r>
            <a:r>
              <a:rPr lang="sr-Latn-CS" altLang="en-US" sz="2800"/>
              <a:t>2 </a:t>
            </a:r>
            <a:r>
              <a:rPr lang="sr-Cyrl-CS" altLang="en-US" sz="2800"/>
              <a:t>треба</a:t>
            </a:r>
            <a:r>
              <a:rPr lang="sr-Latn-CS" altLang="en-US" sz="2800"/>
              <a:t> </a:t>
            </a:r>
            <a:r>
              <a:rPr lang="sr-Cyrl-CS" altLang="en-US" sz="2800"/>
              <a:t>провентилирати</a:t>
            </a:r>
            <a:r>
              <a:rPr lang="sr-Latn-CS" altLang="en-US" sz="2800"/>
              <a:t> </a:t>
            </a:r>
            <a:r>
              <a:rPr lang="sr-Cyrl-CS" altLang="en-US" sz="2800"/>
              <a:t>да</a:t>
            </a:r>
            <a:r>
              <a:rPr lang="sr-Latn-CS" altLang="en-US" sz="2800"/>
              <a:t> </a:t>
            </a:r>
            <a:r>
              <a:rPr lang="sr-Cyrl-CS" altLang="en-US" sz="2800"/>
              <a:t>би</a:t>
            </a:r>
            <a:r>
              <a:rPr lang="sr-Latn-CS" altLang="en-US" sz="2800"/>
              <a:t> </a:t>
            </a:r>
            <a:r>
              <a:rPr lang="sr-Cyrl-CS" altLang="en-US" sz="2800"/>
              <a:t>организам</a:t>
            </a:r>
            <a:r>
              <a:rPr lang="sr-Latn-CS" altLang="en-US" sz="2800"/>
              <a:t> </a:t>
            </a:r>
            <a:r>
              <a:rPr lang="sr-Cyrl-CS" altLang="en-US" sz="2800"/>
              <a:t>добио</a:t>
            </a:r>
            <a:r>
              <a:rPr lang="sr-Latn-CS" altLang="en-US" sz="2800"/>
              <a:t> 1 </a:t>
            </a:r>
            <a:r>
              <a:rPr lang="sr-Cyrl-CS" altLang="en-US" sz="2800"/>
              <a:t>л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Код</a:t>
            </a:r>
            <a:r>
              <a:rPr lang="sr-Latn-CS" altLang="en-US" sz="2800"/>
              <a:t> </a:t>
            </a:r>
            <a:r>
              <a:rPr lang="sr-Cyrl-CS" altLang="en-US" sz="2800"/>
              <a:t>тежег</a:t>
            </a:r>
            <a:r>
              <a:rPr lang="sr-Latn-CS" altLang="en-US" sz="2800"/>
              <a:t> </a:t>
            </a:r>
            <a:r>
              <a:rPr lang="sr-Cyrl-CS" altLang="en-US" sz="2800"/>
              <a:t>рада</a:t>
            </a:r>
            <a:r>
              <a:rPr lang="sr-Latn-CS" altLang="en-US" sz="2800"/>
              <a:t> 30-35</a:t>
            </a:r>
          </a:p>
          <a:p>
            <a:pPr eaLnBrk="1" hangingPunct="1">
              <a:lnSpc>
                <a:spcPct val="80000"/>
              </a:lnSpc>
            </a:pPr>
            <a:r>
              <a:rPr lang="sr-Cyrl-CS" altLang="en-US" sz="2800" u="sng"/>
              <a:t>Цена</a:t>
            </a:r>
            <a:r>
              <a:rPr lang="sr-Latn-CS" altLang="en-US" sz="2800" u="sng"/>
              <a:t> </a:t>
            </a:r>
            <a:r>
              <a:rPr lang="sr-Cyrl-CS" altLang="en-US" sz="2800" u="sng"/>
              <a:t>дисања</a:t>
            </a:r>
            <a:r>
              <a:rPr lang="sr-Latn-CS" altLang="en-US" sz="2800" u="sng"/>
              <a:t> </a:t>
            </a:r>
            <a:r>
              <a:rPr lang="sr-Cyrl-CS" altLang="en-US" sz="2800"/>
              <a:t>је</a:t>
            </a:r>
            <a:r>
              <a:rPr lang="sr-Latn-CS" altLang="en-US" sz="2800"/>
              <a:t> </a:t>
            </a:r>
            <a:r>
              <a:rPr lang="sr-Cyrl-CS" altLang="en-US" sz="2800"/>
              <a:t>количина</a:t>
            </a:r>
            <a:r>
              <a:rPr lang="sr-Latn-CS" altLang="en-US" sz="2800"/>
              <a:t> </a:t>
            </a:r>
            <a:r>
              <a:rPr lang="sr-Cyrl-CS" altLang="en-US" sz="2800"/>
              <a:t>О</a:t>
            </a:r>
            <a:r>
              <a:rPr lang="sr-Latn-CS" altLang="en-US" sz="2800"/>
              <a:t>2 </a:t>
            </a:r>
            <a:r>
              <a:rPr lang="sr-Cyrl-CS" altLang="en-US" sz="2800"/>
              <a:t>потребна</a:t>
            </a:r>
            <a:r>
              <a:rPr lang="sr-Latn-CS" altLang="en-US" sz="2800"/>
              <a:t> </a:t>
            </a: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рад</a:t>
            </a:r>
            <a:r>
              <a:rPr lang="sr-Latn-CS" altLang="en-US" sz="2800"/>
              <a:t> </a:t>
            </a:r>
            <a:r>
              <a:rPr lang="sr-Cyrl-CS" altLang="en-US" sz="2800"/>
              <a:t>дисајне</a:t>
            </a:r>
            <a:r>
              <a:rPr lang="sr-Latn-CS" altLang="en-US" sz="2800"/>
              <a:t> </a:t>
            </a:r>
            <a:r>
              <a:rPr lang="sr-Cyrl-CS" altLang="en-US" sz="2800"/>
              <a:t>мускулатуре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миру</a:t>
            </a:r>
            <a:r>
              <a:rPr lang="sr-Latn-CS" altLang="en-US" sz="2800"/>
              <a:t> (2% </a:t>
            </a:r>
            <a:r>
              <a:rPr lang="sr-Cyrl-CS" altLang="en-US" sz="2800"/>
              <a:t>ен</a:t>
            </a:r>
            <a:r>
              <a:rPr lang="sr-Latn-CS" altLang="en-US" sz="2800"/>
              <a:t>).</a:t>
            </a:r>
            <a:r>
              <a:rPr lang="sr-Cyrl-CS" altLang="en-US" sz="2800"/>
              <a:t> У</a:t>
            </a:r>
            <a:r>
              <a:rPr lang="sr-Latn-CS" altLang="en-US" sz="2800"/>
              <a:t> </a:t>
            </a:r>
            <a:r>
              <a:rPr lang="sr-Cyrl-CS" altLang="en-US" sz="2800"/>
              <a:t>раду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20 </a:t>
            </a:r>
            <a:r>
              <a:rPr lang="sr-Cyrl-CS" altLang="en-US" sz="2800"/>
              <a:t>пута</a:t>
            </a:r>
            <a:r>
              <a:rPr lang="sr-Latn-CS" altLang="en-US" sz="2800"/>
              <a:t> </a:t>
            </a:r>
            <a:r>
              <a:rPr lang="sr-Cyrl-CS" altLang="en-US" sz="2800"/>
              <a:t>расте</a:t>
            </a:r>
            <a:endParaRPr lang="en-US" altLang="en-US" sz="2800"/>
          </a:p>
        </p:txBody>
      </p:sp>
    </p:spTree>
  </p:cSld>
  <p:clrMapOvr>
    <a:masterClrMapping/>
  </p:clrMapOvr>
  <p:transition spd="slow" advTm="65466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994500F-45C0-4673-A527-180ED125091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0"/>
            <a:ext cx="4419600" cy="6858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sr-Cyrl-CS" altLang="en-US" sz="2000" b="1" u="sng"/>
              <a:t>Регулација</a:t>
            </a:r>
            <a:r>
              <a:rPr lang="sr-Latn-CS" altLang="en-US" sz="2000" b="1" u="sng"/>
              <a:t> </a:t>
            </a:r>
            <a:r>
              <a:rPr lang="sr-Cyrl-CS" altLang="en-US" sz="2000" b="1" u="sng"/>
              <a:t>дисања</a:t>
            </a:r>
            <a:r>
              <a:rPr lang="sr-Latn-CS" altLang="en-US" sz="2000" b="1" u="sng"/>
              <a:t> </a:t>
            </a:r>
            <a:r>
              <a:rPr lang="sr-Cyrl-CS" altLang="en-US" sz="2000" b="1" u="sng"/>
              <a:t>за</a:t>
            </a:r>
            <a:r>
              <a:rPr lang="sr-Latn-CS" altLang="en-US" sz="2000" b="1" u="sng"/>
              <a:t> </a:t>
            </a:r>
            <a:r>
              <a:rPr lang="sr-Cyrl-CS" altLang="en-US" sz="2000" b="1" u="sng"/>
              <a:t>време</a:t>
            </a:r>
            <a:r>
              <a:rPr lang="sr-Latn-CS" altLang="en-US" sz="2000" b="1" u="sng"/>
              <a:t> </a:t>
            </a:r>
            <a:r>
              <a:rPr lang="sr-Cyrl-CS" altLang="en-US" sz="2000" b="1" u="sng"/>
              <a:t>физичке</a:t>
            </a:r>
            <a:r>
              <a:rPr lang="sr-Latn-CS" altLang="en-US" sz="2000" b="1" u="sng"/>
              <a:t> </a:t>
            </a:r>
            <a:r>
              <a:rPr lang="sr-Cyrl-CS" altLang="en-US" sz="2000" b="1" u="sng"/>
              <a:t>активности</a:t>
            </a:r>
            <a:endParaRPr lang="sr-Latn-CS" altLang="en-US" sz="2000" b="1" u="sng"/>
          </a:p>
          <a:p>
            <a:r>
              <a:rPr lang="sr-Cyrl-CS" altLang="en-US" sz="2000"/>
              <a:t>интензивна</a:t>
            </a:r>
            <a:r>
              <a:rPr lang="sr-Latn-CS" altLang="en-US" sz="2000"/>
              <a:t> </a:t>
            </a:r>
            <a:r>
              <a:rPr lang="sr-Cyrl-CS" altLang="en-US" sz="2000"/>
              <a:t>физичка</a:t>
            </a:r>
            <a:r>
              <a:rPr lang="sr-Latn-CS" altLang="en-US" sz="2000"/>
              <a:t> </a:t>
            </a:r>
            <a:r>
              <a:rPr lang="sr-Cyrl-CS" altLang="en-US" sz="2000"/>
              <a:t>активност</a:t>
            </a:r>
            <a:r>
              <a:rPr lang="sr-Latn-CS" altLang="en-US" sz="2000"/>
              <a:t> </a:t>
            </a:r>
            <a:r>
              <a:rPr lang="sr-Cyrl-CS" altLang="en-US" sz="2000"/>
              <a:t>може</a:t>
            </a:r>
            <a:r>
              <a:rPr lang="sr-Latn-CS" altLang="en-US" sz="2000"/>
              <a:t> </a:t>
            </a:r>
            <a:r>
              <a:rPr lang="sr-Cyrl-CS" altLang="en-US" sz="2000"/>
              <a:t>повећати</a:t>
            </a:r>
            <a:r>
              <a:rPr lang="sr-Latn-CS" altLang="en-US" sz="2000"/>
              <a:t> </a:t>
            </a:r>
            <a:r>
              <a:rPr lang="sr-Cyrl-CS" altLang="en-US" sz="2000"/>
              <a:t>потрошњу</a:t>
            </a:r>
            <a:r>
              <a:rPr lang="sr-Latn-CS" altLang="en-US" sz="2000"/>
              <a:t> </a:t>
            </a:r>
            <a:r>
              <a:rPr lang="sr-Cyrl-CS" altLang="en-US" sz="2000"/>
              <a:t>02 и</a:t>
            </a:r>
            <a:r>
              <a:rPr lang="sr-Latn-CS" altLang="en-US" sz="2000"/>
              <a:t> </a:t>
            </a:r>
            <a:r>
              <a:rPr lang="sr-Cyrl-CS" altLang="en-US" sz="2000"/>
              <a:t>продукцију</a:t>
            </a:r>
            <a:r>
              <a:rPr lang="sr-Latn-CS" altLang="en-US" sz="2000"/>
              <a:t> </a:t>
            </a:r>
            <a:r>
              <a:rPr lang="sr-Cyrl-CS" altLang="en-US" sz="2000"/>
              <a:t>СО2 </a:t>
            </a:r>
            <a:r>
              <a:rPr lang="sr-Cyrl-CS" altLang="en-US" sz="2000">
                <a:solidFill>
                  <a:srgbClr val="FF0000"/>
                </a:solidFill>
              </a:rPr>
              <a:t>20 пута</a:t>
            </a:r>
            <a:endParaRPr lang="sr-Latn-CS" altLang="en-US" sz="2000">
              <a:solidFill>
                <a:srgbClr val="FF0000"/>
              </a:solidFill>
            </a:endParaRPr>
          </a:p>
          <a:p>
            <a:r>
              <a:rPr lang="sr-Cyrl-CS" altLang="en-US" sz="2000" u="sng"/>
              <a:t>Разлози</a:t>
            </a:r>
            <a:r>
              <a:rPr lang="sr-Latn-CS" altLang="en-US" sz="2000" u="sng"/>
              <a:t> </a:t>
            </a:r>
            <a:r>
              <a:rPr lang="sr-Cyrl-CS" altLang="en-US" sz="2000" u="sng"/>
              <a:t>повећања</a:t>
            </a:r>
            <a:r>
              <a:rPr lang="sr-Latn-CS" altLang="en-US" sz="2000" u="sng"/>
              <a:t> </a:t>
            </a:r>
            <a:r>
              <a:rPr lang="sr-Cyrl-CS" altLang="en-US" sz="2000" u="sng"/>
              <a:t>алвеоларне</a:t>
            </a:r>
            <a:r>
              <a:rPr lang="sr-Latn-CS" altLang="en-US" sz="2000" u="sng"/>
              <a:t> </a:t>
            </a:r>
            <a:r>
              <a:rPr lang="sr-Cyrl-CS" altLang="en-US" sz="2000" u="sng"/>
              <a:t>вентилације</a:t>
            </a:r>
            <a:r>
              <a:rPr lang="sr-Latn-CS" altLang="en-US" sz="2000" u="sng"/>
              <a:t> </a:t>
            </a:r>
            <a:r>
              <a:rPr lang="sr-Cyrl-CS" altLang="en-US" sz="2000" u="sng"/>
              <a:t>за</a:t>
            </a:r>
            <a:r>
              <a:rPr lang="sr-Latn-CS" altLang="en-US" sz="2000" u="sng"/>
              <a:t> </a:t>
            </a:r>
            <a:r>
              <a:rPr lang="sr-Cyrl-CS" altLang="en-US" sz="2000" u="sng"/>
              <a:t>време</a:t>
            </a:r>
            <a:r>
              <a:rPr lang="sr-Latn-CS" altLang="en-US" sz="2000" u="sng"/>
              <a:t> </a:t>
            </a:r>
            <a:r>
              <a:rPr lang="sr-Cyrl-CS" altLang="en-US" sz="2000" u="sng"/>
              <a:t>физичке</a:t>
            </a:r>
            <a:r>
              <a:rPr lang="sr-Latn-CS" altLang="en-US" sz="2000" u="sng"/>
              <a:t> </a:t>
            </a:r>
            <a:r>
              <a:rPr lang="sr-Cyrl-CS" altLang="en-US" sz="2000" u="sng"/>
              <a:t>активности</a:t>
            </a:r>
            <a:r>
              <a:rPr lang="en-US" altLang="en-US" sz="2000" u="sng"/>
              <a:t> (</a:t>
            </a:r>
            <a:r>
              <a:rPr lang="sr-Cyrl-CS" altLang="en-US" sz="2000" u="sng"/>
              <a:t>нервна</a:t>
            </a:r>
            <a:r>
              <a:rPr lang="en-US" altLang="en-US" sz="2000" u="sng"/>
              <a:t> </a:t>
            </a:r>
            <a:r>
              <a:rPr lang="sr-Cyrl-CS" altLang="en-US" sz="2000" u="sng"/>
              <a:t>регулација</a:t>
            </a:r>
            <a:r>
              <a:rPr lang="en-US" altLang="en-US" sz="2000" u="sng"/>
              <a:t>)</a:t>
            </a:r>
            <a:r>
              <a:rPr lang="sr-Latn-CS" altLang="en-US" sz="2000" u="sng"/>
              <a:t>: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000"/>
              <a:t>   </a:t>
            </a:r>
            <a:r>
              <a:rPr lang="sr-Cyrl-CS" altLang="en-US" sz="2000"/>
              <a:t>-мозак,</a:t>
            </a:r>
            <a:r>
              <a:rPr lang="sr-Latn-CS" altLang="en-US" sz="2000"/>
              <a:t> </a:t>
            </a:r>
            <a:r>
              <a:rPr lang="sr-Cyrl-CS" altLang="en-US" sz="2000"/>
              <a:t>шаљући</a:t>
            </a:r>
            <a:r>
              <a:rPr lang="sr-Latn-CS" altLang="en-US" sz="2000"/>
              <a:t> </a:t>
            </a:r>
            <a:r>
              <a:rPr lang="sr-Cyrl-CS" altLang="en-US" sz="2000"/>
              <a:t>импулсе</a:t>
            </a:r>
            <a:r>
              <a:rPr lang="sr-Latn-CS" altLang="en-US" sz="2000"/>
              <a:t> </a:t>
            </a:r>
            <a:r>
              <a:rPr lang="sr-Cyrl-CS" altLang="en-US" sz="2000"/>
              <a:t>који</a:t>
            </a:r>
            <a:r>
              <a:rPr lang="sr-Latn-CS" altLang="en-US" sz="2000"/>
              <a:t> </a:t>
            </a:r>
            <a:r>
              <a:rPr lang="sr-Cyrl-CS" altLang="en-US" sz="2000"/>
              <a:t>контролишу</a:t>
            </a:r>
            <a:r>
              <a:rPr lang="sr-Latn-CS" altLang="en-US" sz="2000"/>
              <a:t> </a:t>
            </a:r>
            <a:r>
              <a:rPr lang="sr-Cyrl-CS" altLang="en-US" sz="2000"/>
              <a:t>моторну</a:t>
            </a:r>
            <a:r>
              <a:rPr lang="sr-Latn-CS" altLang="en-US" sz="2000"/>
              <a:t> </a:t>
            </a:r>
            <a:r>
              <a:rPr lang="sr-Cyrl-CS" altLang="en-US" sz="2000"/>
              <a:t>активност</a:t>
            </a:r>
            <a:r>
              <a:rPr lang="sr-Latn-CS" altLang="en-US" sz="2000"/>
              <a:t> </a:t>
            </a:r>
            <a:r>
              <a:rPr lang="sr-Cyrl-CS" altLang="en-US" sz="2000"/>
              <a:t>истовремено</a:t>
            </a:r>
            <a:r>
              <a:rPr lang="sr-Latn-CS" altLang="en-US" sz="2000"/>
              <a:t> </a:t>
            </a:r>
            <a:r>
              <a:rPr lang="sr-Cyrl-CS" altLang="en-US" sz="2000"/>
              <a:t>шаље</a:t>
            </a:r>
            <a:r>
              <a:rPr lang="sr-Latn-CS" altLang="en-US" sz="2000"/>
              <a:t> </a:t>
            </a:r>
            <a:r>
              <a:rPr lang="sr-Cyrl-CS" altLang="en-US" sz="2000"/>
              <a:t>стимулаторне</a:t>
            </a:r>
            <a:r>
              <a:rPr lang="sr-Latn-CS" altLang="en-US" sz="2000"/>
              <a:t> </a:t>
            </a:r>
            <a:r>
              <a:rPr lang="sr-Cyrl-CS" altLang="en-US" sz="2000"/>
              <a:t>сигнале</a:t>
            </a:r>
            <a:r>
              <a:rPr lang="sr-Latn-CS" altLang="en-US" sz="2000"/>
              <a:t> </a:t>
            </a:r>
            <a:r>
              <a:rPr lang="sr-Cyrl-CS" altLang="en-US" sz="2000"/>
              <a:t>у</a:t>
            </a:r>
            <a:r>
              <a:rPr lang="sr-Latn-CS" altLang="en-US" sz="2000"/>
              <a:t> </a:t>
            </a:r>
            <a:r>
              <a:rPr lang="sr-Cyrl-CS" altLang="en-US" sz="2000"/>
              <a:t>респирацијски</a:t>
            </a:r>
            <a:r>
              <a:rPr lang="sr-Latn-CS" altLang="en-US" sz="2000"/>
              <a:t> </a:t>
            </a:r>
            <a:r>
              <a:rPr lang="sr-Cyrl-CS" altLang="en-US" sz="2000"/>
              <a:t>центар</a:t>
            </a:r>
            <a:endParaRPr lang="sr-Latn-CS" altLang="en-US" sz="2000"/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sz="2000"/>
              <a:t>   - активни</a:t>
            </a:r>
            <a:r>
              <a:rPr lang="sr-Latn-CS" altLang="en-US" sz="2000"/>
              <a:t> </a:t>
            </a:r>
            <a:r>
              <a:rPr lang="sr-Cyrl-CS" altLang="en-US" sz="2000"/>
              <a:t>екстремитети</a:t>
            </a:r>
            <a:r>
              <a:rPr lang="sr-Latn-CS" altLang="en-US" sz="2000"/>
              <a:t> (</a:t>
            </a:r>
            <a:r>
              <a:rPr lang="sr-Cyrl-CS" altLang="en-US" sz="2000"/>
              <a:t>из</a:t>
            </a:r>
            <a:r>
              <a:rPr lang="sr-Latn-CS" altLang="en-US" sz="2000"/>
              <a:t> </a:t>
            </a:r>
            <a:r>
              <a:rPr lang="sr-Cyrl-CS" altLang="en-US" sz="2000"/>
              <a:t>проприорецептора</a:t>
            </a:r>
            <a:r>
              <a:rPr lang="sr-Latn-CS" altLang="en-US" sz="2000"/>
              <a:t> </a:t>
            </a:r>
            <a:r>
              <a:rPr lang="sr-Cyrl-CS" altLang="en-US" sz="2000"/>
              <a:t>у</a:t>
            </a:r>
            <a:r>
              <a:rPr lang="sr-Latn-CS" altLang="en-US" sz="2000"/>
              <a:t> </a:t>
            </a:r>
            <a:r>
              <a:rPr lang="sr-Cyrl-CS" altLang="en-US" sz="2000"/>
              <a:t>зглобовима</a:t>
            </a:r>
            <a:r>
              <a:rPr lang="sr-Latn-CS" altLang="en-US" sz="2000"/>
              <a:t>) </a:t>
            </a:r>
            <a:r>
              <a:rPr lang="sr-Cyrl-CS" altLang="en-US" sz="2000"/>
              <a:t>шаљу</a:t>
            </a:r>
            <a:r>
              <a:rPr lang="sr-Latn-CS" altLang="en-US" sz="2000"/>
              <a:t> </a:t>
            </a:r>
            <a:r>
              <a:rPr lang="sr-Cyrl-CS" altLang="en-US" sz="2000"/>
              <a:t>стимулаторне</a:t>
            </a:r>
            <a:r>
              <a:rPr lang="sr-Latn-CS" altLang="en-US" sz="2000"/>
              <a:t> </a:t>
            </a:r>
            <a:r>
              <a:rPr lang="sr-Cyrl-CS" altLang="en-US" sz="2000"/>
              <a:t>сигнале</a:t>
            </a:r>
            <a:r>
              <a:rPr lang="sr-Latn-CS" altLang="en-US" sz="2000"/>
              <a:t> </a:t>
            </a:r>
            <a:r>
              <a:rPr lang="sr-Cyrl-CS" altLang="en-US" sz="2000"/>
              <a:t>у</a:t>
            </a:r>
            <a:r>
              <a:rPr lang="sr-Latn-CS" altLang="en-US" sz="2000"/>
              <a:t> </a:t>
            </a:r>
            <a:r>
              <a:rPr lang="sr-Cyrl-CS" altLang="en-US" sz="2000"/>
              <a:t>респирацијски</a:t>
            </a:r>
            <a:r>
              <a:rPr lang="sr-Latn-CS" altLang="en-US" sz="2000"/>
              <a:t> </a:t>
            </a:r>
            <a:r>
              <a:rPr lang="sr-Cyrl-CS" altLang="en-US" sz="2000"/>
              <a:t>центар</a:t>
            </a:r>
            <a:endParaRPr lang="sr-Latn-CS" altLang="en-US" sz="2000"/>
          </a:p>
          <a:p>
            <a:pPr>
              <a:buFont typeface="Wingdings" panose="05000000000000000000" pitchFamily="2" charset="2"/>
              <a:buNone/>
            </a:pPr>
            <a:endParaRPr lang="en-US" altLang="en-US" sz="2000">
              <a:solidFill>
                <a:srgbClr val="FFFF00"/>
              </a:solidFill>
            </a:endParaRPr>
          </a:p>
        </p:txBody>
      </p:sp>
      <p:pic>
        <p:nvPicPr>
          <p:cNvPr id="24579" name="Picture 3" descr="RESP 41-9">
            <a:extLst>
              <a:ext uri="{FF2B5EF4-FFF2-40B4-BE49-F238E27FC236}">
                <a16:creationId xmlns:a16="http://schemas.microsoft.com/office/drawing/2014/main" id="{08A07C24-27F5-4427-9537-2EC1F83D8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52600"/>
            <a:ext cx="4724400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7138"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slov 1">
            <a:extLst>
              <a:ext uri="{FF2B5EF4-FFF2-40B4-BE49-F238E27FC236}">
                <a16:creationId xmlns:a16="http://schemas.microsoft.com/office/drawing/2014/main" id="{F411A15E-704E-4E88-AC09-52B3C42A4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/>
              <a:t>Обољења плућа код којих се примењује рехабилитација</a:t>
            </a:r>
          </a:p>
        </p:txBody>
      </p:sp>
      <p:sp>
        <p:nvSpPr>
          <p:cNvPr id="26627" name="Čuvar mesta za tekst 4">
            <a:extLst>
              <a:ext uri="{FF2B5EF4-FFF2-40B4-BE49-F238E27FC236}">
                <a16:creationId xmlns:a16="http://schemas.microsoft.com/office/drawing/2014/main" id="{A5BEA01D-4BCB-4C97-B06F-134903AEB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sr-Cyrl-CS" altLang="en-US" dirty="0"/>
              <a:t>1.</a:t>
            </a:r>
            <a:r>
              <a:rPr lang="en-US" altLang="en-US" dirty="0"/>
              <a:t>ОПСТРУКТИВНА: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08B6B1EA-3386-42F8-8BD1-3E3D41993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2492375"/>
            <a:ext cx="4040188" cy="36337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Промене </a:t>
            </a:r>
            <a:r>
              <a:rPr lang="ru-RU" b="1" dirty="0">
                <a:solidFill>
                  <a:srgbClr val="FF0000"/>
                </a:solidFill>
              </a:rPr>
              <a:t>на дисајним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путевима</a:t>
            </a:r>
            <a:r>
              <a:rPr lang="ru-RU" dirty="0"/>
              <a:t>:</a:t>
            </a:r>
          </a:p>
          <a:p>
            <a:pPr marL="0" indent="0">
              <a:buFontTx/>
              <a:buNone/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ХОБП</a:t>
            </a:r>
          </a:p>
          <a:p>
            <a:pPr>
              <a:defRPr/>
            </a:pPr>
            <a:r>
              <a:rPr lang="ru-RU" dirty="0"/>
              <a:t>Астма</a:t>
            </a:r>
          </a:p>
          <a:p>
            <a:pPr>
              <a:defRPr/>
            </a:pPr>
            <a:r>
              <a:rPr lang="ru-RU" dirty="0"/>
              <a:t>емфизем</a:t>
            </a:r>
          </a:p>
          <a:p>
            <a:pPr>
              <a:defRPr/>
            </a:pPr>
            <a:r>
              <a:rPr lang="ru-RU" dirty="0"/>
              <a:t>бронхиектазије </a:t>
            </a:r>
            <a:r>
              <a:rPr lang="en-US" dirty="0"/>
              <a:t>      </a:t>
            </a:r>
            <a:r>
              <a:rPr lang="ru-RU" dirty="0"/>
              <a:t> </a:t>
            </a:r>
          </a:p>
          <a:p>
            <a:pPr>
              <a:defRPr/>
            </a:pPr>
            <a:r>
              <a:rPr lang="ru-RU" dirty="0"/>
              <a:t>цистична фиброза</a:t>
            </a:r>
            <a:endParaRPr lang="en-US" dirty="0"/>
          </a:p>
        </p:txBody>
      </p:sp>
      <p:sp>
        <p:nvSpPr>
          <p:cNvPr id="26629" name="Čuvar mesta za tekst 6">
            <a:extLst>
              <a:ext uri="{FF2B5EF4-FFF2-40B4-BE49-F238E27FC236}">
                <a16:creationId xmlns:a16="http://schemas.microsoft.com/office/drawing/2014/main" id="{DEEF0C07-A0BB-4F43-B152-1A72A6A51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sr-Cyrl-CS" altLang="en-US" dirty="0"/>
              <a:t>2.</a:t>
            </a:r>
            <a:r>
              <a:rPr lang="en-US" altLang="en-US" dirty="0"/>
              <a:t>РЕСТРИКТИВНА:</a:t>
            </a:r>
          </a:p>
        </p:txBody>
      </p:sp>
      <p:sp>
        <p:nvSpPr>
          <p:cNvPr id="25606" name="Čuvar mesta za sadržaj 7">
            <a:extLst>
              <a:ext uri="{FF2B5EF4-FFF2-40B4-BE49-F238E27FC236}">
                <a16:creationId xmlns:a16="http://schemas.microsoft.com/office/drawing/2014/main" id="{3FBF8876-FFD6-4B40-9038-6F25571D4E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5025" y="2492375"/>
            <a:ext cx="4041775" cy="36337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en-US"/>
              <a:t>Недовољн</a:t>
            </a:r>
            <a:r>
              <a:rPr lang="en-US" altLang="en-US"/>
              <a:t>o</a:t>
            </a:r>
            <a:r>
              <a:rPr lang="ru-RU" altLang="en-US"/>
              <a:t> ширење плућа услед:</a:t>
            </a:r>
          </a:p>
          <a:p>
            <a:pPr marL="0" indent="0">
              <a:buFontTx/>
              <a:buNone/>
            </a:pPr>
            <a:br>
              <a:rPr lang="ru-RU" altLang="en-US"/>
            </a:br>
            <a:r>
              <a:rPr lang="ru-RU" altLang="en-US"/>
              <a:t>• промена </a:t>
            </a:r>
            <a:r>
              <a:rPr lang="ru-RU" altLang="en-US" b="1">
                <a:solidFill>
                  <a:srgbClr val="FF0000"/>
                </a:solidFill>
              </a:rPr>
              <a:t>на костима или мишићима</a:t>
            </a:r>
            <a:r>
              <a:rPr lang="ru-RU" altLang="en-US"/>
              <a:t> грудног коша;</a:t>
            </a:r>
          </a:p>
          <a:p>
            <a:pPr marL="0" indent="0">
              <a:buFontTx/>
              <a:buNone/>
            </a:pPr>
            <a:br>
              <a:rPr lang="ru-RU" altLang="en-US"/>
            </a:br>
            <a:r>
              <a:rPr lang="ru-RU" altLang="en-US"/>
              <a:t>• промена плућног </a:t>
            </a:r>
            <a:r>
              <a:rPr lang="ru-RU" altLang="en-US" b="1">
                <a:solidFill>
                  <a:srgbClr val="FF0000"/>
                </a:solidFill>
              </a:rPr>
              <a:t>паренхима</a:t>
            </a:r>
            <a:r>
              <a:rPr lang="ru-RU" altLang="en-US"/>
              <a:t>.</a:t>
            </a:r>
            <a:br>
              <a:rPr lang="ru-RU" altLang="en-US"/>
            </a:br>
            <a:endParaRPr lang="en-US" altLang="en-US"/>
          </a:p>
        </p:txBody>
      </p:sp>
      <p:sp>
        <p:nvSpPr>
          <p:cNvPr id="25607" name="Čuvar mesta za broj slajda 3">
            <a:extLst>
              <a:ext uri="{FF2B5EF4-FFF2-40B4-BE49-F238E27FC236}">
                <a16:creationId xmlns:a16="http://schemas.microsoft.com/office/drawing/2014/main" id="{4D6E52E6-55CC-4C8E-A287-AEFF69C1F8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8F6E08C-71E3-426F-A953-6FA192194A3B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4949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298471B0-C51D-4D1B-83F2-0F3593BD1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/>
              <a:t>Плућна обољења</a:t>
            </a:r>
            <a:endParaRPr lang="en-US" alt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C070011-F434-46AF-A308-6F70FA65329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sr-Cyrl-CS" altLang="en-US" sz="2400" dirty="0">
                <a:cs typeface="Times New Roman" panose="02020603050405020304" pitchFamily="18" charset="0"/>
              </a:rPr>
              <a:t>Препрека дисајној струји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-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обструктивна</a:t>
            </a:r>
            <a:r>
              <a:rPr lang="en-GB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плућна</a:t>
            </a:r>
            <a:r>
              <a:rPr lang="en-GB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обољења</a:t>
            </a:r>
            <a:r>
              <a:rPr lang="en-GB" altLang="en-US" sz="2400" dirty="0"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деформација скелета</a:t>
            </a:r>
            <a:r>
              <a:rPr lang="en-GB" altLang="en-US" sz="2400" dirty="0">
                <a:cs typeface="Times New Roman" panose="02020603050405020304" pitchFamily="18" charset="0"/>
              </a:rPr>
              <a:t>, </a:t>
            </a:r>
            <a:r>
              <a:rPr lang="sr-Cyrl-CS" altLang="en-US" sz="2400" dirty="0">
                <a:cs typeface="Times New Roman" panose="02020603050405020304" pitchFamily="18" charset="0"/>
              </a:rPr>
              <a:t>задебљана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плеура</a:t>
            </a:r>
            <a:r>
              <a:rPr lang="en-GB" altLang="en-US" sz="2400" dirty="0">
                <a:cs typeface="Times New Roman" panose="02020603050405020304" pitchFamily="18" charset="0"/>
              </a:rPr>
              <a:t>,</a:t>
            </a:r>
            <a:r>
              <a:rPr lang="sr-Cyrl-CS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 err="1">
                <a:cs typeface="Times New Roman" panose="02020603050405020304" pitchFamily="18" charset="0"/>
              </a:rPr>
              <a:t>реуматолошка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 err="1">
                <a:cs typeface="Times New Roman" panose="02020603050405020304" pitchFamily="18" charset="0"/>
              </a:rPr>
              <a:t>неуромускуларна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обољења</a:t>
            </a:r>
            <a:r>
              <a:rPr lang="en-GB" altLang="en-US" sz="2400" dirty="0">
                <a:cs typeface="Times New Roman" panose="02020603050405020304" pitchFamily="18" charset="0"/>
              </a:rPr>
              <a:t> (</a:t>
            </a:r>
            <a:r>
              <a:rPr lang="sr-Cyrl-CS" altLang="en-US" sz="2400" dirty="0">
                <a:cs typeface="Times New Roman" panose="02020603050405020304" pitchFamily="18" charset="0"/>
              </a:rPr>
              <a:t>централне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и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 err="1">
                <a:cs typeface="Times New Roman" panose="02020603050405020304" pitchFamily="18" charset="0"/>
              </a:rPr>
              <a:t>перифрене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одузетости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,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мишићне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дистрофије..</a:t>
            </a:r>
            <a:r>
              <a:rPr lang="en-GB" altLang="en-US" sz="2400" dirty="0">
                <a:cs typeface="Times New Roman" panose="02020603050405020304" pitchFamily="18" charset="0"/>
              </a:rPr>
              <a:t>) </a:t>
            </a:r>
            <a:r>
              <a:rPr lang="sr-Cyrl-CS" altLang="en-US" sz="2400" dirty="0">
                <a:cs typeface="Times New Roman" panose="02020603050405020304" pitchFamily="18" charset="0"/>
              </a:rPr>
              <a:t>довод</a:t>
            </a:r>
            <a:r>
              <a:rPr lang="en-US" altLang="en-US" sz="2400" dirty="0">
                <a:cs typeface="Times New Roman" panose="02020603050405020304" pitchFamily="18" charset="0"/>
              </a:rPr>
              <a:t>e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до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смањења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нормалне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плућне</a:t>
            </a:r>
            <a:r>
              <a:rPr lang="en-GB" altLang="en-US" sz="2400" dirty="0">
                <a:cs typeface="Times New Roman" panose="02020603050405020304" pitchFamily="18" charset="0"/>
              </a:rPr>
              <a:t> </a:t>
            </a:r>
            <a:r>
              <a:rPr lang="sr-Cyrl-CS" altLang="en-US" sz="2400" dirty="0">
                <a:cs typeface="Times New Roman" panose="02020603050405020304" pitchFamily="18" charset="0"/>
              </a:rPr>
              <a:t>вентилације</a:t>
            </a:r>
            <a:r>
              <a:rPr lang="en-GB" altLang="en-US" sz="2400" dirty="0">
                <a:cs typeface="Times New Roman" panose="02020603050405020304" pitchFamily="18" charset="0"/>
              </a:rPr>
              <a:t> (</a:t>
            </a:r>
            <a:r>
              <a:rPr lang="sr-Cyrl-CS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рестриктивна</a:t>
            </a:r>
            <a:r>
              <a:rPr lang="en-GB" altLang="en-US" sz="2400" dirty="0">
                <a:cs typeface="Times New Roman" panose="02020603050405020304" pitchFamily="18" charset="0"/>
              </a:rPr>
              <a:t>). </a:t>
            </a:r>
          </a:p>
          <a:p>
            <a:endParaRPr lang="en-GB" altLang="en-US" sz="2400" dirty="0"/>
          </a:p>
        </p:txBody>
      </p:sp>
    </p:spTree>
  </p:cSld>
  <p:clrMapOvr>
    <a:masterClrMapping/>
  </p:clrMapOvr>
  <p:transition spd="slow" advTm="15056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Placeholder 2">
            <a:extLst>
              <a:ext uri="{FF2B5EF4-FFF2-40B4-BE49-F238E27FC236}">
                <a16:creationId xmlns:a16="http://schemas.microsoft.com/office/drawing/2014/main" id="{3D8F694B-A0F4-4A65-B3CB-8BF952EFF62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214313"/>
            <a:ext cx="8115300" cy="5916612"/>
          </a:xfrm>
        </p:spPr>
        <p:txBody>
          <a:bodyPr/>
          <a:lstStyle/>
          <a:p>
            <a:endParaRPr lang="en-US" altLang="en-US"/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sz="4400"/>
              <a:t>Респираторне болести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 b="1"/>
              <a:t>1. Опструктивне :астма, ХОБП, емфизем, карцином, цистична фиброза, физичка траума)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b="1"/>
              <a:t> 2.Дифузне :</a:t>
            </a:r>
            <a:r>
              <a:rPr lang="sr-Cyrl-CS" altLang="en-US"/>
              <a:t>емфизем, реакција преосетљивости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    едем плућа, плућна емболија, ИМ, шок ..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b="1"/>
              <a:t>3. Рестриктивне: </a:t>
            </a:r>
            <a:r>
              <a:rPr lang="sr-Cyrl-CS" altLang="en-US"/>
              <a:t>плућна фиброза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b="1"/>
              <a:t>4. Вентилаторне: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-оштећење неурона : шлог, траума, инфекција мозга, парализа респираторних мишића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-Депресија неуротрансмисије : наркотици, психотропни лекови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5754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C479425-D067-4885-BA68-66445C557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chemeClr val="tx1"/>
                </a:solidFill>
              </a:rPr>
              <a:t>Анатомија</a:t>
            </a:r>
            <a:r>
              <a:rPr lang="sr-Latn-CS" altLang="en-US" b="1">
                <a:solidFill>
                  <a:schemeClr val="tx1"/>
                </a:solidFill>
              </a:rPr>
              <a:t> </a:t>
            </a:r>
            <a:r>
              <a:rPr lang="en-US" altLang="en-US" b="1">
                <a:solidFill>
                  <a:schemeClr val="tx1"/>
                </a:solidFill>
              </a:rPr>
              <a:t>плућа</a:t>
            </a:r>
            <a:endParaRPr lang="en-GB" altLang="en-US" b="1">
              <a:solidFill>
                <a:schemeClr val="tx1"/>
              </a:solidFill>
            </a:endParaRPr>
          </a:p>
        </p:txBody>
      </p:sp>
      <p:pic>
        <p:nvPicPr>
          <p:cNvPr id="10243" name="Picture 3" descr="LUNGS">
            <a:extLst>
              <a:ext uri="{FF2B5EF4-FFF2-40B4-BE49-F238E27FC236}">
                <a16:creationId xmlns:a16="http://schemas.microsoft.com/office/drawing/2014/main" id="{B08ACE31-B694-4590-B2A4-46C51D9FDEE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1341438"/>
            <a:ext cx="4135437" cy="4135437"/>
          </a:xfrm>
          <a:noFill/>
        </p:spPr>
      </p:pic>
      <p:pic>
        <p:nvPicPr>
          <p:cNvPr id="10244" name="Picture 4" descr="LeftLung">
            <a:extLst>
              <a:ext uri="{FF2B5EF4-FFF2-40B4-BE49-F238E27FC236}">
                <a16:creationId xmlns:a16="http://schemas.microsoft.com/office/drawing/2014/main" id="{A22DCDC4-C718-4D5B-BC1C-F19518AF4EAB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1981200"/>
            <a:ext cx="1981200" cy="1981200"/>
          </a:xfrm>
          <a:noFill/>
        </p:spPr>
      </p:pic>
      <p:pic>
        <p:nvPicPr>
          <p:cNvPr id="10245" name="Picture 5" descr="RightLung">
            <a:extLst>
              <a:ext uri="{FF2B5EF4-FFF2-40B4-BE49-F238E27FC236}">
                <a16:creationId xmlns:a16="http://schemas.microsoft.com/office/drawing/2014/main" id="{0E089A0D-A5B2-4654-838C-382F8301B293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133600"/>
            <a:ext cx="2657475" cy="2657475"/>
          </a:xfrm>
          <a:noFill/>
        </p:spPr>
      </p:pic>
      <p:sp>
        <p:nvSpPr>
          <p:cNvPr id="295942" name="Text Box 6">
            <a:extLst>
              <a:ext uri="{FF2B5EF4-FFF2-40B4-BE49-F238E27FC236}">
                <a16:creationId xmlns:a16="http://schemas.microsoft.com/office/drawing/2014/main" id="{FA7B0103-C3ED-4D59-9F86-D7FC58BB3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13" y="1485900"/>
            <a:ext cx="102235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x-none" sz="18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ДЕСНО</a:t>
            </a:r>
            <a:endParaRPr lang="sr-Latn-CS" sz="180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sp>
        <p:nvSpPr>
          <p:cNvPr id="295943" name="Text Box 7">
            <a:extLst>
              <a:ext uri="{FF2B5EF4-FFF2-40B4-BE49-F238E27FC236}">
                <a16:creationId xmlns:a16="http://schemas.microsoft.com/office/drawing/2014/main" id="{7FFC5ABC-E585-47D1-AEE3-699C2934F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575" y="1484313"/>
            <a:ext cx="8445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x-none" sz="18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ЛЕВО</a:t>
            </a:r>
            <a:endParaRPr lang="sr-Latn-CS" sz="180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D6F29D5C-79E7-47CB-81A9-DE5B7E814B6D}"/>
              </a:ext>
            </a:extLst>
          </p:cNvPr>
          <p:cNvGrpSpPr>
            <a:grpSpLocks/>
          </p:cNvGrpSpPr>
          <p:nvPr/>
        </p:nvGrpSpPr>
        <p:grpSpPr bwMode="auto">
          <a:xfrm>
            <a:off x="1979613" y="1412875"/>
            <a:ext cx="5616575" cy="1728788"/>
            <a:chOff x="1247" y="890"/>
            <a:chExt cx="3538" cy="1089"/>
          </a:xfrm>
        </p:grpSpPr>
        <p:sp>
          <p:nvSpPr>
            <p:cNvPr id="295945" name="Text Box 9">
              <a:extLst>
                <a:ext uri="{FF2B5EF4-FFF2-40B4-BE49-F238E27FC236}">
                  <a16:creationId xmlns:a16="http://schemas.microsoft.com/office/drawing/2014/main" id="{CA45C959-3ED2-48D1-A5E7-BD11B96E4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4" y="890"/>
              <a:ext cx="1152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x-none" sz="16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Times New Roman" pitchFamily="18" charset="0"/>
                </a:rPr>
                <a:t>ГОРЊИ РЕЖАЊ</a:t>
              </a:r>
              <a:endParaRPr lang="sr-Latn-CS" sz="1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endParaRPr>
            </a:p>
          </p:txBody>
        </p:sp>
        <p:sp>
          <p:nvSpPr>
            <p:cNvPr id="10261" name="Line 10">
              <a:extLst>
                <a:ext uri="{FF2B5EF4-FFF2-40B4-BE49-F238E27FC236}">
                  <a16:creationId xmlns:a16="http://schemas.microsoft.com/office/drawing/2014/main" id="{989C1297-E923-47FC-91D1-3C39190DFD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8" y="1117"/>
              <a:ext cx="2177" cy="725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2" name="Line 11">
              <a:extLst>
                <a:ext uri="{FF2B5EF4-FFF2-40B4-BE49-F238E27FC236}">
                  <a16:creationId xmlns:a16="http://schemas.microsoft.com/office/drawing/2014/main" id="{A9D298B7-9AE4-4204-8852-147257434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1162"/>
              <a:ext cx="817" cy="817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3" name="Line 12">
              <a:extLst>
                <a:ext uri="{FF2B5EF4-FFF2-40B4-BE49-F238E27FC236}">
                  <a16:creationId xmlns:a16="http://schemas.microsoft.com/office/drawing/2014/main" id="{50691239-90D9-4FEE-A203-5021CCCF12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5" y="1298"/>
              <a:ext cx="227" cy="45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4" name="Line 13">
              <a:extLst>
                <a:ext uri="{FF2B5EF4-FFF2-40B4-BE49-F238E27FC236}">
                  <a16:creationId xmlns:a16="http://schemas.microsoft.com/office/drawing/2014/main" id="{D84770FF-BFD7-47E6-BE9B-4453FBE3BC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1298"/>
              <a:ext cx="907" cy="31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4141044C-C2EC-4CE0-B302-058D3B82BD8F}"/>
              </a:ext>
            </a:extLst>
          </p:cNvPr>
          <p:cNvGrpSpPr>
            <a:grpSpLocks/>
          </p:cNvGrpSpPr>
          <p:nvPr/>
        </p:nvGrpSpPr>
        <p:grpSpPr bwMode="auto">
          <a:xfrm>
            <a:off x="1835150" y="4221163"/>
            <a:ext cx="5832475" cy="1417637"/>
            <a:chOff x="1156" y="2659"/>
            <a:chExt cx="3674" cy="893"/>
          </a:xfrm>
        </p:grpSpPr>
        <p:sp>
          <p:nvSpPr>
            <p:cNvPr id="295951" name="Text Box 15">
              <a:extLst>
                <a:ext uri="{FF2B5EF4-FFF2-40B4-BE49-F238E27FC236}">
                  <a16:creationId xmlns:a16="http://schemas.microsoft.com/office/drawing/2014/main" id="{882374F3-4640-4F5C-83BE-35B46FF6F1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9" y="3339"/>
              <a:ext cx="1084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x-none" sz="16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Times New Roman" pitchFamily="18" charset="0"/>
                </a:rPr>
                <a:t>ДОЊИ РЕЖАЊ</a:t>
              </a:r>
              <a:endParaRPr lang="sr-Latn-CS" sz="1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endParaRPr>
            </a:p>
          </p:txBody>
        </p:sp>
        <p:sp>
          <p:nvSpPr>
            <p:cNvPr id="10256" name="Line 16">
              <a:extLst>
                <a:ext uri="{FF2B5EF4-FFF2-40B4-BE49-F238E27FC236}">
                  <a16:creationId xmlns:a16="http://schemas.microsoft.com/office/drawing/2014/main" id="{BA81EF98-07F7-4F73-8AB1-E5F378E423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43" y="2659"/>
              <a:ext cx="1587" cy="72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7" name="Line 17">
              <a:extLst>
                <a:ext uri="{FF2B5EF4-FFF2-40B4-BE49-F238E27FC236}">
                  <a16:creationId xmlns:a16="http://schemas.microsoft.com/office/drawing/2014/main" id="{CD6818AE-2E45-4FC6-8B9B-4106E42D25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52" y="2976"/>
              <a:ext cx="182" cy="409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8" name="Line 18">
              <a:extLst>
                <a:ext uri="{FF2B5EF4-FFF2-40B4-BE49-F238E27FC236}">
                  <a16:creationId xmlns:a16="http://schemas.microsoft.com/office/drawing/2014/main" id="{06189291-1BF5-4DFB-86C3-1754DE85C0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6" y="2659"/>
              <a:ext cx="1452" cy="72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9" name="Line 19">
              <a:extLst>
                <a:ext uri="{FF2B5EF4-FFF2-40B4-BE49-F238E27FC236}">
                  <a16:creationId xmlns:a16="http://schemas.microsoft.com/office/drawing/2014/main" id="{C1B29D94-85FD-4377-A215-9A73C5F83D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09" y="3022"/>
              <a:ext cx="499" cy="363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0">
            <a:extLst>
              <a:ext uri="{FF2B5EF4-FFF2-40B4-BE49-F238E27FC236}">
                <a16:creationId xmlns:a16="http://schemas.microsoft.com/office/drawing/2014/main" id="{533C8B2A-953D-45BB-9D39-565821D83F8F}"/>
              </a:ext>
            </a:extLst>
          </p:cNvPr>
          <p:cNvGrpSpPr>
            <a:grpSpLocks/>
          </p:cNvGrpSpPr>
          <p:nvPr/>
        </p:nvGrpSpPr>
        <p:grpSpPr bwMode="auto">
          <a:xfrm>
            <a:off x="1116013" y="3573463"/>
            <a:ext cx="2663825" cy="1993900"/>
            <a:chOff x="703" y="2251"/>
            <a:chExt cx="1678" cy="1256"/>
          </a:xfrm>
        </p:grpSpPr>
        <p:sp>
          <p:nvSpPr>
            <p:cNvPr id="295957" name="Text Box 21">
              <a:extLst>
                <a:ext uri="{FF2B5EF4-FFF2-40B4-BE49-F238E27FC236}">
                  <a16:creationId xmlns:a16="http://schemas.microsoft.com/office/drawing/2014/main" id="{DE078F5B-FEB7-4BFC-9D87-8EAC018DB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5" y="3294"/>
              <a:ext cx="1240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x-none" sz="16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Times New Roman" pitchFamily="18" charset="0"/>
                </a:rPr>
                <a:t>СРЕДЊИ РЕЖАЊ</a:t>
              </a:r>
              <a:endParaRPr lang="sr-Latn-CS" sz="1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endParaRPr>
            </a:p>
          </p:txBody>
        </p:sp>
        <p:sp>
          <p:nvSpPr>
            <p:cNvPr id="10253" name="Line 22">
              <a:extLst>
                <a:ext uri="{FF2B5EF4-FFF2-40B4-BE49-F238E27FC236}">
                  <a16:creationId xmlns:a16="http://schemas.microsoft.com/office/drawing/2014/main" id="{016F47E7-5E5D-4DBB-B255-1640DA26FA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01" y="2659"/>
              <a:ext cx="680" cy="635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4" name="Line 23">
              <a:extLst>
                <a:ext uri="{FF2B5EF4-FFF2-40B4-BE49-F238E27FC236}">
                  <a16:creationId xmlns:a16="http://schemas.microsoft.com/office/drawing/2014/main" id="{72A1ADC5-3E91-416D-AB6E-2247828734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03" y="2251"/>
              <a:ext cx="907" cy="1043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 spd="slow" advTm="258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C8ED57ED-AEF8-41E4-A996-48D85FD26D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8688" y="28575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знаци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респираторних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обољења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8DED253-4994-4B5A-94C6-1FBDA8AFB93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Кашаљ</a:t>
            </a:r>
            <a:endParaRPr lang="sr-Latn-CS" altLang="en-US"/>
          </a:p>
          <a:p>
            <a:pPr eaLnBrk="1" hangingPunct="1"/>
            <a:r>
              <a:rPr lang="sr-Cyrl-CS" altLang="en-US"/>
              <a:t>Искашљавање</a:t>
            </a:r>
            <a:endParaRPr lang="sr-Latn-CS" altLang="en-US"/>
          </a:p>
          <a:p>
            <a:pPr eaLnBrk="1" hangingPunct="1"/>
            <a:r>
              <a:rPr lang="sr-Cyrl-CS" altLang="en-US"/>
              <a:t>Диспнеа</a:t>
            </a:r>
            <a:endParaRPr lang="sr-Latn-CS" altLang="en-US"/>
          </a:p>
          <a:p>
            <a:pPr eaLnBrk="1" hangingPunct="1"/>
            <a:r>
              <a:rPr lang="sr-Cyrl-CS" altLang="en-US"/>
              <a:t>Визинг</a:t>
            </a:r>
            <a:r>
              <a:rPr lang="sr-Latn-CS" altLang="en-US"/>
              <a:t>-</a:t>
            </a:r>
            <a:r>
              <a:rPr lang="sr-Cyrl-CS" altLang="en-US"/>
              <a:t>свирање</a:t>
            </a:r>
            <a:r>
              <a:rPr lang="sr-Latn-CS" altLang="en-US"/>
              <a:t>/</a:t>
            </a:r>
            <a:r>
              <a:rPr lang="sr-Cyrl-CS" altLang="en-US"/>
              <a:t>шкрипање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грудима</a:t>
            </a:r>
            <a:r>
              <a:rPr lang="sr-Latn-CS" altLang="en-US"/>
              <a:t> (</a:t>
            </a:r>
            <a:r>
              <a:rPr lang="sr-Cyrl-CS" altLang="en-US"/>
              <a:t>обстр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Поремећај</a:t>
            </a:r>
            <a:r>
              <a:rPr lang="sr-Latn-CS" altLang="en-US"/>
              <a:t> </a:t>
            </a:r>
            <a:r>
              <a:rPr lang="sr-Cyrl-CS" altLang="en-US"/>
              <a:t>ритма</a:t>
            </a:r>
            <a:r>
              <a:rPr lang="sr-Latn-CS" altLang="en-US"/>
              <a:t> </a:t>
            </a:r>
            <a:r>
              <a:rPr lang="sr-Cyrl-CS" altLang="en-US"/>
              <a:t>дисања</a:t>
            </a:r>
            <a:r>
              <a:rPr lang="sr-Latn-CS" altLang="en-US"/>
              <a:t> </a:t>
            </a:r>
            <a:endParaRPr lang="sr-Cyrl-CS" altLang="en-US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sr-Latn-CS" altLang="en-US"/>
              <a:t>(</a:t>
            </a:r>
            <a:r>
              <a:rPr lang="sr-Cyrl-CS" altLang="en-US"/>
              <a:t>тахипнеа&gt;</a:t>
            </a:r>
            <a:r>
              <a:rPr lang="sr-Latn-CS" altLang="en-US"/>
              <a:t>20</a:t>
            </a:r>
            <a:r>
              <a:rPr lang="en-US" altLang="en-US"/>
              <a:t>, </a:t>
            </a:r>
            <a:r>
              <a:rPr lang="sr-Cyrl-CS" altLang="en-US"/>
              <a:t>брадипнеа</a:t>
            </a:r>
            <a:r>
              <a:rPr lang="sr-Latn-CS" altLang="en-US"/>
              <a:t> </a:t>
            </a:r>
            <a:r>
              <a:rPr lang="sr-Cyrl-CS" altLang="en-US"/>
              <a:t>&lt;</a:t>
            </a:r>
            <a:r>
              <a:rPr lang="sr-Latn-CS" altLang="en-US"/>
              <a:t> 10 </a:t>
            </a:r>
            <a:r>
              <a:rPr lang="sr-Cyrl-CS" altLang="en-US"/>
              <a:t>респирација)</a:t>
            </a:r>
            <a:endParaRPr lang="sr-Latn-CS" altLang="en-US"/>
          </a:p>
          <a:p>
            <a:pPr eaLnBrk="1" hangingPunct="1"/>
            <a:r>
              <a:rPr lang="sr-Cyrl-CS" altLang="en-US"/>
              <a:t>Цијаноза</a:t>
            </a:r>
          </a:p>
          <a:p>
            <a:pPr eaLnBrk="1" hangingPunct="1"/>
            <a:r>
              <a:rPr lang="sr-Cyrl-CS" altLang="en-US"/>
              <a:t>Замарање</a:t>
            </a:r>
            <a:endParaRPr lang="sr-Latn-CS" altLang="en-US"/>
          </a:p>
        </p:txBody>
      </p:sp>
    </p:spTree>
  </p:cSld>
  <p:clrMapOvr>
    <a:masterClrMapping/>
  </p:clrMapOvr>
  <p:transition spd="slow" advTm="44708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8DA7403-2FF6-4366-B2EB-F87AA1366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Кашаљ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04A8495C-FFBA-47B0-9E17-E28D4FD7ECAC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Основни</a:t>
            </a:r>
            <a:r>
              <a:rPr lang="sr-Latn-CS" sz="2800" dirty="0"/>
              <a:t> </a:t>
            </a:r>
            <a:r>
              <a:rPr lang="sr-Cyrl-CS" sz="2800" dirty="0"/>
              <a:t>заштитни</a:t>
            </a:r>
            <a:r>
              <a:rPr lang="sr-Latn-CS" sz="2800" dirty="0"/>
              <a:t> </a:t>
            </a:r>
            <a:r>
              <a:rPr lang="sr-Cyrl-CS" sz="2800" dirty="0"/>
              <a:t>механизам</a:t>
            </a:r>
            <a:r>
              <a:rPr lang="sr-Latn-CS" sz="2800" dirty="0"/>
              <a:t> </a:t>
            </a:r>
            <a:r>
              <a:rPr lang="sr-Cyrl-CS" sz="2800" dirty="0"/>
              <a:t>респираторних</a:t>
            </a:r>
            <a:r>
              <a:rPr lang="sr-Latn-CS" sz="2800" dirty="0"/>
              <a:t> </a:t>
            </a:r>
            <a:r>
              <a:rPr lang="sr-Cyrl-CS" sz="2800" dirty="0"/>
              <a:t>путева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Интрабронхијални</a:t>
            </a:r>
            <a:r>
              <a:rPr lang="sr-Latn-CS" sz="2800" dirty="0"/>
              <a:t> </a:t>
            </a:r>
            <a:r>
              <a:rPr lang="sr-Cyrl-CS" sz="2800" dirty="0"/>
              <a:t>тусигени</a:t>
            </a:r>
            <a:r>
              <a:rPr lang="sr-Latn-CS" sz="2800" dirty="0"/>
              <a:t> </a:t>
            </a:r>
            <a:r>
              <a:rPr lang="sr-Cyrl-CS" sz="2800" dirty="0"/>
              <a:t>рецептори</a:t>
            </a:r>
            <a:r>
              <a:rPr lang="sr-Latn-CS" sz="2800" dirty="0"/>
              <a:t>: </a:t>
            </a:r>
            <a:r>
              <a:rPr lang="sr-Cyrl-CS" sz="2800" dirty="0"/>
              <a:t>трахеја</a:t>
            </a:r>
            <a:r>
              <a:rPr lang="sr-Latn-CS" sz="2800" dirty="0"/>
              <a:t> </a:t>
            </a:r>
            <a:r>
              <a:rPr lang="sr-Cyrl-CS" sz="2800" dirty="0"/>
              <a:t>и</a:t>
            </a:r>
            <a:r>
              <a:rPr lang="sr-Latn-CS" sz="2800" dirty="0"/>
              <a:t> </a:t>
            </a:r>
            <a:r>
              <a:rPr lang="sr-Cyrl-CS" sz="2800" dirty="0"/>
              <a:t>бронхијално</a:t>
            </a:r>
            <a:r>
              <a:rPr lang="sr-Latn-CS" sz="2800" dirty="0"/>
              <a:t> </a:t>
            </a:r>
            <a:r>
              <a:rPr lang="sr-Cyrl-CS" sz="2800" dirty="0"/>
              <a:t>стабло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Екстрабронхијални</a:t>
            </a:r>
            <a:r>
              <a:rPr lang="sr-Latn-CS" sz="2800" dirty="0"/>
              <a:t> </a:t>
            </a:r>
            <a:r>
              <a:rPr lang="sr-Cyrl-CS" sz="2800" dirty="0"/>
              <a:t>тусигени</a:t>
            </a:r>
            <a:r>
              <a:rPr lang="sr-Latn-CS" sz="2800" dirty="0"/>
              <a:t> </a:t>
            </a:r>
            <a:r>
              <a:rPr lang="sr-Cyrl-CS" sz="2800" dirty="0"/>
              <a:t>рецептори</a:t>
            </a:r>
            <a:r>
              <a:rPr lang="sr-Latn-CS" sz="2800" dirty="0"/>
              <a:t>: </a:t>
            </a:r>
            <a:r>
              <a:rPr lang="sr-Cyrl-CS" sz="2800" dirty="0"/>
              <a:t>слузокожа</a:t>
            </a:r>
            <a:r>
              <a:rPr lang="sr-Latn-CS" sz="2800" dirty="0"/>
              <a:t> </a:t>
            </a:r>
            <a:r>
              <a:rPr lang="sr-Cyrl-CS" sz="2800" dirty="0"/>
              <a:t>носа</a:t>
            </a:r>
            <a:r>
              <a:rPr lang="sr-Latn-CS" sz="2800" dirty="0"/>
              <a:t>, </a:t>
            </a:r>
            <a:r>
              <a:rPr lang="sr-Cyrl-CS" sz="2800" dirty="0"/>
              <a:t>фаринкс</a:t>
            </a:r>
            <a:r>
              <a:rPr lang="sr-Latn-CS" sz="2800" dirty="0"/>
              <a:t>, </a:t>
            </a:r>
            <a:r>
              <a:rPr lang="sr-Cyrl-CS" sz="2800" dirty="0"/>
              <a:t>ларинкс</a:t>
            </a:r>
            <a:r>
              <a:rPr lang="sr-Latn-CS" sz="2800" dirty="0"/>
              <a:t>, </a:t>
            </a:r>
            <a:r>
              <a:rPr lang="sr-Cyrl-CS" sz="2800" dirty="0"/>
              <a:t>плеура</a:t>
            </a:r>
            <a:r>
              <a:rPr lang="sr-Latn-CS" sz="2800" dirty="0"/>
              <a:t>, </a:t>
            </a:r>
            <a:r>
              <a:rPr lang="sr-Cyrl-CS" sz="2800" dirty="0"/>
              <a:t>средње</a:t>
            </a:r>
            <a:r>
              <a:rPr lang="sr-Latn-CS" sz="2800" dirty="0"/>
              <a:t> </a:t>
            </a:r>
            <a:r>
              <a:rPr lang="sr-Cyrl-CS" sz="2800" dirty="0"/>
              <a:t>ухо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Фазе</a:t>
            </a:r>
            <a:r>
              <a:rPr lang="sr-Latn-CS" sz="2800" dirty="0"/>
              <a:t>: </a:t>
            </a:r>
            <a:r>
              <a:rPr lang="sr-Cyrl-CS" sz="2800" dirty="0"/>
              <a:t>иритативна</a:t>
            </a:r>
            <a:r>
              <a:rPr lang="sr-Latn-CS" sz="2800" dirty="0"/>
              <a:t>(</a:t>
            </a:r>
            <a:r>
              <a:rPr lang="sr-Cyrl-CS" sz="2800" dirty="0"/>
              <a:t>удах</a:t>
            </a:r>
            <a:r>
              <a:rPr lang="sr-Latn-CS" sz="2800" dirty="0"/>
              <a:t>), </a:t>
            </a:r>
            <a:r>
              <a:rPr lang="sr-Cyrl-CS" sz="2800" dirty="0"/>
              <a:t>затварење</a:t>
            </a:r>
            <a:r>
              <a:rPr lang="sr-Latn-CS" sz="2800" dirty="0"/>
              <a:t> </a:t>
            </a:r>
            <a:r>
              <a:rPr lang="sr-Cyrl-CS" sz="2800" dirty="0"/>
              <a:t>глотиса</a:t>
            </a:r>
            <a:r>
              <a:rPr lang="sr-Latn-CS" sz="2800" dirty="0"/>
              <a:t> </a:t>
            </a:r>
            <a:r>
              <a:rPr lang="sr-Cyrl-CS" sz="2800" dirty="0"/>
              <a:t>и</a:t>
            </a:r>
            <a:r>
              <a:rPr lang="sr-Latn-CS" sz="2800" dirty="0"/>
              <a:t> </a:t>
            </a:r>
            <a:r>
              <a:rPr lang="sr-Cyrl-CS" sz="2800" dirty="0"/>
              <a:t>контракција</a:t>
            </a:r>
            <a:r>
              <a:rPr lang="sr-Latn-CS" sz="2800" dirty="0"/>
              <a:t> </a:t>
            </a:r>
            <a:r>
              <a:rPr lang="sr-Cyrl-CS" sz="2800" dirty="0"/>
              <a:t>респ</a:t>
            </a:r>
            <a:r>
              <a:rPr lang="sr-Latn-CS" sz="2800" dirty="0"/>
              <a:t> </a:t>
            </a:r>
            <a:r>
              <a:rPr lang="sr-Cyrl-CS" sz="2800" dirty="0"/>
              <a:t>муск</a:t>
            </a:r>
            <a:r>
              <a:rPr lang="sr-Latn-CS" sz="2800" dirty="0"/>
              <a:t>,</a:t>
            </a:r>
            <a:r>
              <a:rPr lang="sr-Cyrl-CS" sz="2800" dirty="0"/>
              <a:t>отварање</a:t>
            </a:r>
            <a:r>
              <a:rPr lang="sr-Latn-CS" sz="2800" dirty="0"/>
              <a:t> </a:t>
            </a:r>
            <a:r>
              <a:rPr lang="sr-Cyrl-CS" sz="2800" dirty="0"/>
              <a:t>и</a:t>
            </a:r>
            <a:r>
              <a:rPr lang="sr-Latn-CS" sz="2800" dirty="0"/>
              <a:t> </a:t>
            </a:r>
            <a:r>
              <a:rPr lang="sr-Cyrl-CS" sz="2800" dirty="0"/>
              <a:t>експлозија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Суви</a:t>
            </a:r>
            <a:r>
              <a:rPr lang="sr-Latn-CS" sz="2800" dirty="0"/>
              <a:t>  </a:t>
            </a:r>
            <a:r>
              <a:rPr lang="sr-Cyrl-CS" sz="2800" dirty="0"/>
              <a:t>и</a:t>
            </a:r>
            <a:r>
              <a:rPr lang="sr-Latn-CS" sz="2800" dirty="0"/>
              <a:t> </a:t>
            </a:r>
            <a:r>
              <a:rPr lang="sr-Cyrl-CS" sz="2800" dirty="0"/>
              <a:t>влажни</a:t>
            </a:r>
            <a:endParaRPr lang="sr-Latn-CS" sz="2800" dirty="0"/>
          </a:p>
        </p:txBody>
      </p:sp>
    </p:spTree>
  </p:cSld>
  <p:clrMapOvr>
    <a:masterClrMapping/>
  </p:clrMapOvr>
  <p:transition spd="slow" advTm="42386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F170BD6-1766-49FC-AD11-046EB5B1F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Диспнеа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9CD2F6C9-C330-43E0-A308-37E669D3291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Осећај</a:t>
            </a:r>
            <a:r>
              <a:rPr lang="sr-Latn-CS" altLang="en-US"/>
              <a:t> </a:t>
            </a:r>
            <a:r>
              <a:rPr lang="sr-Cyrl-CS" altLang="en-US"/>
              <a:t>недостатка</a:t>
            </a:r>
            <a:r>
              <a:rPr lang="sr-Latn-CS" altLang="en-US"/>
              <a:t> </a:t>
            </a:r>
            <a:r>
              <a:rPr lang="sr-Cyrl-CS" altLang="en-US"/>
              <a:t>ваздуха</a:t>
            </a:r>
            <a:r>
              <a:rPr lang="sr-Latn-CS" altLang="en-US"/>
              <a:t>,</a:t>
            </a:r>
            <a:r>
              <a:rPr lang="en-US" altLang="en-US"/>
              <a:t>”</a:t>
            </a:r>
            <a:r>
              <a:rPr lang="sr-Latn-CS" altLang="en-US"/>
              <a:t> </a:t>
            </a:r>
            <a:r>
              <a:rPr lang="sr-Cyrl-CS" altLang="en-US"/>
              <a:t>глад</a:t>
            </a:r>
            <a:r>
              <a:rPr lang="sr-Latn-CS" altLang="en-US"/>
              <a:t> </a:t>
            </a:r>
            <a:r>
              <a:rPr lang="sr-Cyrl-CS" altLang="en-US"/>
              <a:t>за</a:t>
            </a:r>
            <a:r>
              <a:rPr lang="sr-Latn-CS" altLang="en-US"/>
              <a:t> </a:t>
            </a:r>
            <a:r>
              <a:rPr lang="sr-Cyrl-CS" altLang="en-US"/>
              <a:t>ваздухом</a:t>
            </a:r>
            <a:r>
              <a:rPr lang="en-US" altLang="en-US"/>
              <a:t>”</a:t>
            </a:r>
            <a:r>
              <a:rPr lang="sr-Latn-CS" altLang="en-US"/>
              <a:t>. </a:t>
            </a:r>
            <a:r>
              <a:rPr lang="sr-Cyrl-CS" altLang="en-US"/>
              <a:t>Због</a:t>
            </a:r>
            <a:r>
              <a:rPr lang="sr-Latn-CS" altLang="en-US"/>
              <a:t> </a:t>
            </a:r>
            <a:r>
              <a:rPr lang="sr-Cyrl-CS" altLang="en-US"/>
              <a:t>обољења</a:t>
            </a:r>
            <a:r>
              <a:rPr lang="sr-Latn-CS" altLang="en-US"/>
              <a:t> </a:t>
            </a:r>
            <a:r>
              <a:rPr lang="sr-Cyrl-CS" altLang="en-US"/>
              <a:t>РС</a:t>
            </a:r>
            <a:r>
              <a:rPr lang="sr-Latn-CS" altLang="en-US"/>
              <a:t> </a:t>
            </a:r>
            <a:r>
              <a:rPr lang="sr-Cyrl-CS" altLang="en-US"/>
              <a:t>организам</a:t>
            </a:r>
            <a:r>
              <a:rPr lang="sr-Latn-CS" altLang="en-US"/>
              <a:t> </a:t>
            </a:r>
            <a:r>
              <a:rPr lang="sr-Cyrl-CS" altLang="en-US"/>
              <a:t>не</a:t>
            </a:r>
            <a:r>
              <a:rPr lang="sr-Latn-CS" altLang="en-US"/>
              <a:t> </a:t>
            </a:r>
            <a:r>
              <a:rPr lang="sr-Cyrl-CS" altLang="en-US"/>
              <a:t>може</a:t>
            </a:r>
            <a:r>
              <a:rPr lang="sr-Latn-CS" altLang="en-US"/>
              <a:t> </a:t>
            </a:r>
            <a:r>
              <a:rPr lang="sr-Cyrl-CS" altLang="en-US"/>
              <a:t>да</a:t>
            </a:r>
            <a:r>
              <a:rPr lang="sr-Latn-CS" altLang="en-US"/>
              <a:t> </a:t>
            </a:r>
            <a:r>
              <a:rPr lang="sr-Cyrl-CS" altLang="en-US"/>
              <a:t>обезбеди</a:t>
            </a:r>
            <a:r>
              <a:rPr lang="sr-Latn-CS" altLang="en-US"/>
              <a:t> </a:t>
            </a:r>
            <a:r>
              <a:rPr lang="sr-Cyrl-CS" altLang="en-US"/>
              <a:t>потребну</a:t>
            </a:r>
            <a:r>
              <a:rPr lang="sr-Latn-CS" altLang="en-US"/>
              <a:t> </a:t>
            </a:r>
            <a:r>
              <a:rPr lang="sr-Cyrl-CS" altLang="en-US"/>
              <a:t>вентилацију</a:t>
            </a:r>
            <a:endParaRPr lang="sr-Latn-CS" altLang="en-US"/>
          </a:p>
          <a:p>
            <a:pPr eaLnBrk="1" hangingPunct="1"/>
            <a:r>
              <a:rPr lang="sr-Cyrl-CS" altLang="en-US"/>
              <a:t>Бледило</a:t>
            </a:r>
            <a:r>
              <a:rPr lang="sr-Latn-CS" altLang="en-US"/>
              <a:t>, </a:t>
            </a:r>
            <a:r>
              <a:rPr lang="sr-Cyrl-CS" altLang="en-US"/>
              <a:t>цијаноза</a:t>
            </a:r>
            <a:r>
              <a:rPr lang="sr-Latn-CS" altLang="en-US"/>
              <a:t>, </a:t>
            </a:r>
            <a:r>
              <a:rPr lang="sr-Cyrl-CS" altLang="en-US"/>
              <a:t>хладан</a:t>
            </a:r>
            <a:r>
              <a:rPr lang="sr-Latn-CS" altLang="en-US"/>
              <a:t> </a:t>
            </a:r>
            <a:r>
              <a:rPr lang="sr-Cyrl-CS" altLang="en-US"/>
              <a:t>зној</a:t>
            </a:r>
            <a:r>
              <a:rPr lang="sr-Latn-CS" altLang="en-US"/>
              <a:t>, </a:t>
            </a:r>
            <a:r>
              <a:rPr lang="sr-Cyrl-CS" altLang="en-US"/>
              <a:t>тахикардија</a:t>
            </a:r>
            <a:r>
              <a:rPr lang="sr-Latn-CS" altLang="en-US"/>
              <a:t>, </a:t>
            </a:r>
            <a:r>
              <a:rPr lang="sr-Cyrl-CS" altLang="en-US"/>
              <a:t>ТА</a:t>
            </a:r>
            <a:r>
              <a:rPr lang="sr-Latn-CS" altLang="en-US"/>
              <a:t> </a:t>
            </a:r>
            <a:r>
              <a:rPr lang="sr-Cyrl-CS" altLang="en-US"/>
              <a:t>расте..</a:t>
            </a:r>
            <a:endParaRPr lang="sr-Latn-CS" altLang="en-US"/>
          </a:p>
          <a:p>
            <a:pPr eaLnBrk="1" hangingPunct="1"/>
            <a:r>
              <a:rPr lang="sr-Cyrl-CS" altLang="en-US"/>
              <a:t>После</a:t>
            </a:r>
            <a:r>
              <a:rPr lang="sr-Latn-CS" altLang="en-US"/>
              <a:t> 1 </a:t>
            </a:r>
            <a:r>
              <a:rPr lang="sr-Cyrl-CS" altLang="en-US"/>
              <a:t>сат наступа</a:t>
            </a:r>
            <a:r>
              <a:rPr lang="sr-Latn-CS" altLang="en-US"/>
              <a:t> </a:t>
            </a:r>
            <a:r>
              <a:rPr lang="sr-Cyrl-CS" altLang="en-US"/>
              <a:t>криза</a:t>
            </a:r>
            <a:r>
              <a:rPr lang="sr-Latn-CS" altLang="en-US"/>
              <a:t>, </a:t>
            </a:r>
            <a:r>
              <a:rPr lang="sr-Cyrl-CS" altLang="en-US"/>
              <a:t>узнемиреност</a:t>
            </a:r>
            <a:r>
              <a:rPr lang="sr-Latn-CS" altLang="en-US"/>
              <a:t>, </a:t>
            </a:r>
            <a:r>
              <a:rPr lang="sr-Cyrl-CS" altLang="en-US"/>
              <a:t>попуштање</a:t>
            </a:r>
            <a:r>
              <a:rPr lang="sr-Latn-CS" altLang="en-US"/>
              <a:t> </a:t>
            </a:r>
            <a:r>
              <a:rPr lang="sr-Cyrl-CS" altLang="en-US"/>
              <a:t>КВС</a:t>
            </a:r>
            <a:r>
              <a:rPr lang="sr-Latn-CS" altLang="en-US"/>
              <a:t>..</a:t>
            </a:r>
          </a:p>
        </p:txBody>
      </p:sp>
    </p:spTree>
  </p:cSld>
  <p:clrMapOvr>
    <a:masterClrMapping/>
  </p:clrMapOvr>
  <p:transition spd="slow" advTm="422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87C18F1B-E2FA-4669-A274-5BF8444A4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Респираторна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инсуфицијенција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FDE2367A-B2D7-4D19-BBA3-7C0F6D9EFF1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/>
              <a:t>Пад</a:t>
            </a:r>
            <a:r>
              <a:rPr lang="sr-Latn-CS" altLang="en-US"/>
              <a:t> </a:t>
            </a:r>
            <a:r>
              <a:rPr lang="sr-Cyrl-CS" altLang="en-US"/>
              <a:t>нивоа</a:t>
            </a:r>
            <a:r>
              <a:rPr lang="sr-Latn-CS" altLang="en-US"/>
              <a:t> </a:t>
            </a:r>
            <a:r>
              <a:rPr lang="sr-Cyrl-CS" altLang="en-US"/>
              <a:t>кисеоника</a:t>
            </a:r>
            <a:r>
              <a:rPr lang="sr-Latn-CS" altLang="en-US"/>
              <a:t> </a:t>
            </a:r>
            <a:r>
              <a:rPr lang="sr-Cyrl-CS" altLang="en-US" u="sng"/>
              <a:t>испод</a:t>
            </a:r>
            <a:r>
              <a:rPr lang="sr-Latn-CS" altLang="en-US" u="sng"/>
              <a:t> 9 kPa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миру</a:t>
            </a:r>
            <a:r>
              <a:rPr lang="sr-Latn-CS" altLang="en-US"/>
              <a:t> </a:t>
            </a:r>
            <a:r>
              <a:rPr lang="sr-Cyrl-CS" altLang="en-US"/>
              <a:t>или</a:t>
            </a:r>
            <a:r>
              <a:rPr lang="sr-Latn-CS" altLang="en-US"/>
              <a:t> </a:t>
            </a:r>
            <a:r>
              <a:rPr lang="sr-Cyrl-CS" altLang="en-US"/>
              <a:t>пораст</a:t>
            </a:r>
            <a:r>
              <a:rPr lang="sr-Latn-CS" altLang="en-US"/>
              <a:t> 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sr-Latn-CS" altLang="en-US"/>
              <a:t>2 </a:t>
            </a:r>
            <a:r>
              <a:rPr lang="sr-Cyrl-CS" altLang="en-US" u="sng"/>
              <a:t>изнад</a:t>
            </a:r>
            <a:r>
              <a:rPr lang="sr-Latn-CS" altLang="en-US" u="sng"/>
              <a:t> 6 kPa 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Latn-CS" altLang="en-US"/>
              <a:t> </a:t>
            </a:r>
            <a:r>
              <a:rPr lang="sr-Cyrl-CS" altLang="en-US"/>
              <a:t>пор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емећај</a:t>
            </a:r>
            <a:r>
              <a:rPr lang="sr-Latn-CS" altLang="en-US"/>
              <a:t> </a:t>
            </a:r>
            <a:r>
              <a:rPr lang="sr-Cyrl-CS" altLang="en-US"/>
              <a:t>ацидобазне равнотеже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Узроци</a:t>
            </a:r>
            <a:r>
              <a:rPr lang="sr-Latn-CS" altLang="en-US"/>
              <a:t>:</a:t>
            </a:r>
            <a:r>
              <a:rPr lang="sr-Cyrl-CS" altLang="en-US"/>
              <a:t>обструктивне</a:t>
            </a:r>
            <a:r>
              <a:rPr lang="sr-Latn-CS" altLang="en-US"/>
              <a:t> </a:t>
            </a:r>
            <a:r>
              <a:rPr lang="sr-Cyrl-CS" altLang="en-US"/>
              <a:t>болести</a:t>
            </a:r>
            <a:r>
              <a:rPr lang="sr-Latn-CS" altLang="en-US"/>
              <a:t> </a:t>
            </a:r>
            <a:r>
              <a:rPr lang="sr-Cyrl-CS" altLang="en-US"/>
              <a:t>плућа</a:t>
            </a:r>
            <a:r>
              <a:rPr lang="sr-Latn-CS" altLang="en-US"/>
              <a:t>, </a:t>
            </a:r>
            <a:r>
              <a:rPr lang="sr-Cyrl-CS" altLang="en-US"/>
              <a:t>инфекције</a:t>
            </a:r>
            <a:r>
              <a:rPr lang="sr-Latn-CS" altLang="en-US"/>
              <a:t> </a:t>
            </a:r>
            <a:r>
              <a:rPr lang="sr-Cyrl-CS" altLang="en-US"/>
              <a:t>РС</a:t>
            </a:r>
            <a:r>
              <a:rPr lang="sr-Latn-CS" altLang="en-US"/>
              <a:t>, </a:t>
            </a:r>
            <a:r>
              <a:rPr lang="sr-Cyrl-CS" altLang="en-US"/>
              <a:t>колапс</a:t>
            </a:r>
            <a:r>
              <a:rPr lang="sr-Latn-CS" altLang="en-US"/>
              <a:t> </a:t>
            </a:r>
            <a:r>
              <a:rPr lang="sr-Cyrl-CS" altLang="en-US"/>
              <a:t>плућа</a:t>
            </a:r>
            <a:r>
              <a:rPr lang="sr-Latn-CS" altLang="en-US"/>
              <a:t>, </a:t>
            </a:r>
            <a:r>
              <a:rPr lang="sr-Cyrl-CS" altLang="en-US"/>
              <a:t>ресекција</a:t>
            </a:r>
            <a:r>
              <a:rPr lang="sr-Latn-CS" altLang="en-US"/>
              <a:t> </a:t>
            </a:r>
            <a:r>
              <a:rPr lang="sr-Cyrl-CS" altLang="en-US"/>
              <a:t>плућног</a:t>
            </a:r>
            <a:r>
              <a:rPr lang="sr-Latn-CS" altLang="en-US"/>
              <a:t> </a:t>
            </a:r>
            <a:r>
              <a:rPr lang="sr-Cyrl-CS" altLang="en-US"/>
              <a:t>ткива</a:t>
            </a:r>
            <a:r>
              <a:rPr lang="sr-Latn-CS" altLang="en-US"/>
              <a:t>, </a:t>
            </a:r>
            <a:r>
              <a:rPr lang="sr-Cyrl-CS" altLang="en-US"/>
              <a:t>неуромускуларна</a:t>
            </a:r>
            <a:r>
              <a:rPr lang="sr-Latn-CS" altLang="en-US"/>
              <a:t> </a:t>
            </a:r>
            <a:r>
              <a:rPr lang="sr-Cyrl-CS" altLang="en-US"/>
              <a:t>обољења...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Дијагноза</a:t>
            </a:r>
            <a:r>
              <a:rPr lang="sr-Latn-CS" altLang="en-US"/>
              <a:t>: </a:t>
            </a:r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гасова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крви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Поремећаји</a:t>
            </a:r>
            <a:r>
              <a:rPr lang="sr-Latn-CS" altLang="en-US"/>
              <a:t>: </a:t>
            </a:r>
            <a:r>
              <a:rPr lang="sr-Cyrl-CS" altLang="en-US"/>
              <a:t>хипоксемија</a:t>
            </a:r>
            <a:r>
              <a:rPr lang="sr-Latn-CS" altLang="en-US"/>
              <a:t>, </a:t>
            </a:r>
            <a:r>
              <a:rPr lang="sr-Cyrl-CS" altLang="en-US"/>
              <a:t>хипекапнија</a:t>
            </a:r>
            <a:r>
              <a:rPr lang="sr-Latn-CS" altLang="en-US"/>
              <a:t>, </a:t>
            </a:r>
            <a:r>
              <a:rPr lang="sr-Cyrl-CS" altLang="en-US"/>
              <a:t>ацидоза</a:t>
            </a:r>
            <a:r>
              <a:rPr lang="sr-Latn-CS" altLang="en-US"/>
              <a:t>, </a:t>
            </a:r>
            <a:r>
              <a:rPr lang="sr-Cyrl-CS" altLang="en-US"/>
              <a:t>електролитни</a:t>
            </a:r>
            <a:r>
              <a:rPr lang="sr-Latn-CS" altLang="en-US"/>
              <a:t> </a:t>
            </a:r>
            <a:r>
              <a:rPr lang="sr-Cyrl-CS" altLang="en-US"/>
              <a:t>дисбаланс</a:t>
            </a:r>
            <a:endParaRPr lang="sr-Latn-CS" altLang="en-US"/>
          </a:p>
        </p:txBody>
      </p:sp>
    </p:spTree>
  </p:cSld>
  <p:clrMapOvr>
    <a:masterClrMapping/>
  </p:clrMapOvr>
  <p:transition spd="slow" advTm="4006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slov 1">
            <a:extLst>
              <a:ext uri="{FF2B5EF4-FFF2-40B4-BE49-F238E27FC236}">
                <a16:creationId xmlns:a16="http://schemas.microsoft.com/office/drawing/2014/main" id="{0B49A329-E0AE-494A-99E8-1EC2BF0F1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561975"/>
            <a:ext cx="8569325" cy="7064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b="1" dirty="0" err="1">
                <a:latin typeface="Times New Roman" pitchFamily="18" charset="0"/>
                <a:cs typeface="Times New Roman" pitchFamily="18" charset="0"/>
              </a:rPr>
              <a:t>Дефиниција</a:t>
            </a:r>
            <a:r>
              <a:rPr lang="en-US" alt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Times New Roman" pitchFamily="18" charset="0"/>
                <a:cs typeface="Times New Roman" pitchFamily="18" charset="0"/>
              </a:rPr>
              <a:t>респираторне</a:t>
            </a:r>
            <a:r>
              <a:rPr lang="en-US" alt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Times New Roman" pitchFamily="18" charset="0"/>
                <a:cs typeface="Times New Roman" pitchFamily="18" charset="0"/>
              </a:rPr>
              <a:t>рехабилитације</a:t>
            </a:r>
            <a:endParaRPr lang="en-US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Slide Number Placeholder 1">
            <a:extLst>
              <a:ext uri="{FF2B5EF4-FFF2-40B4-BE49-F238E27FC236}">
                <a16:creationId xmlns:a16="http://schemas.microsoft.com/office/drawing/2014/main" id="{DCACC236-462A-480E-B271-A1B8EFB846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2ECDFC0-8A74-45E7-92AC-CC33DE9A4974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796" name="Čuvar mesta za sadržaj 2">
            <a:extLst>
              <a:ext uri="{FF2B5EF4-FFF2-40B4-BE49-F238E27FC236}">
                <a16:creationId xmlns:a16="http://schemas.microsoft.com/office/drawing/2014/main" id="{63458FD8-4E35-487C-A9D6-4740014E32D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68313" y="1484313"/>
            <a:ext cx="8229600" cy="4824412"/>
          </a:xfrm>
        </p:spPr>
        <p:txBody>
          <a:bodyPr anchor="ctr"/>
          <a:lstStyle/>
          <a:p>
            <a:pPr marL="0" indent="0" algn="ctr" eaLnBrk="1" hangingPunct="1">
              <a:lnSpc>
                <a:spcPct val="120000"/>
              </a:lnSpc>
              <a:buFontTx/>
              <a:buNone/>
            </a:pPr>
            <a:r>
              <a:rPr lang="ru-RU" altLang="en-US" sz="2400"/>
              <a:t>"Плу</a:t>
            </a:r>
            <a:r>
              <a:rPr lang="en-US" altLang="en-US" sz="2400"/>
              <a:t>ћ</a:t>
            </a:r>
            <a:r>
              <a:rPr lang="ru-RU" altLang="en-US" sz="2400"/>
              <a:t>на рехабилитација је процес који систематично</a:t>
            </a:r>
            <a:br>
              <a:rPr lang="ru-RU" altLang="en-US" sz="2400"/>
            </a:br>
            <a:r>
              <a:rPr lang="ru-RU" altLang="en-US" sz="2400"/>
              <a:t>користи научно засноване дијагностичке и</a:t>
            </a:r>
            <a:br>
              <a:rPr lang="ru-RU" altLang="en-US" sz="2400"/>
            </a:br>
            <a:r>
              <a:rPr lang="ru-RU" altLang="en-US" sz="2400"/>
              <a:t>евалуационе могућности у циљу постизања</a:t>
            </a:r>
            <a:br>
              <a:rPr lang="ru-RU" altLang="en-US" sz="2400"/>
            </a:br>
            <a:r>
              <a:rPr lang="ru-RU" altLang="en-US" sz="2400"/>
              <a:t>оптималног дневног функционисања и квалитета</a:t>
            </a:r>
            <a:br>
              <a:rPr lang="ru-RU" altLang="en-US" sz="2400"/>
            </a:br>
            <a:r>
              <a:rPr lang="ru-RU" altLang="en-US" sz="2400"/>
              <a:t>живота везаног за здравље појединачних</a:t>
            </a:r>
            <a:br>
              <a:rPr lang="ru-RU" altLang="en-US" sz="2400"/>
            </a:br>
            <a:r>
              <a:rPr lang="ru-RU" altLang="en-US" sz="2400"/>
              <a:t>пацијената који пате од инвалидитета узрокованог</a:t>
            </a:r>
            <a:br>
              <a:rPr lang="ru-RU" altLang="en-US" sz="2400"/>
            </a:br>
            <a:r>
              <a:rPr lang="ru-RU" altLang="en-US" sz="2400"/>
              <a:t>хроничном респираторном болешћу, што се мери</a:t>
            </a:r>
            <a:br>
              <a:rPr lang="ru-RU" altLang="en-US" sz="2400"/>
            </a:br>
            <a:r>
              <a:rPr lang="ru-RU" altLang="en-US" sz="2400"/>
              <a:t>клинички и/или физиолошки релевантним мерама„</a:t>
            </a:r>
            <a:endParaRPr lang="en-US" altLang="en-US" sz="2400"/>
          </a:p>
          <a:p>
            <a:pPr marL="0" indent="0" eaLnBrk="1" hangingPunct="1">
              <a:buFontTx/>
              <a:buNone/>
            </a:pPr>
            <a:r>
              <a:rPr lang="en-US" altLang="en-US" sz="2400"/>
              <a:t>                                                 </a:t>
            </a:r>
          </a:p>
          <a:p>
            <a:pPr marL="0" indent="0" eaLnBrk="1" hangingPunct="1">
              <a:buFontTx/>
              <a:buNone/>
            </a:pPr>
            <a:r>
              <a:rPr lang="en-US" altLang="en-US" sz="2400"/>
              <a:t>                                       </a:t>
            </a:r>
            <a:r>
              <a:rPr lang="en-US" altLang="en-US" sz="1400"/>
              <a:t>Celli BR., Goldstein R, Gork E, Stubbing D, et al.</a:t>
            </a:r>
          </a:p>
        </p:txBody>
      </p:sp>
    </p:spTree>
  </p:cSld>
  <p:clrMapOvr>
    <a:masterClrMapping/>
  </p:clrMapOvr>
  <p:transition spd="slow" advTm="17773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B319E50A-EF57-47B6-B060-66D5EAC5E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/>
              <a:t>Респираторна</a:t>
            </a:r>
            <a:r>
              <a:rPr lang="en-US" altLang="en-US"/>
              <a:t> </a:t>
            </a:r>
            <a:r>
              <a:rPr lang="sr-Cyrl-CS" altLang="en-US"/>
              <a:t>рехабилитација</a:t>
            </a:r>
            <a:endParaRPr lang="sr-Cyrl-BA" altLang="en-US"/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1585D4D6-D9EC-439E-ABE6-A75104B045E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None/>
            </a:pPr>
            <a:endParaRPr lang="sr-Cyrl-CS" altLang="en-US" u="sng"/>
          </a:p>
          <a:p>
            <a:pPr>
              <a:buFont typeface="Wingdings 2" panose="05020102010507070707" pitchFamily="18" charset="2"/>
              <a:buNone/>
            </a:pPr>
            <a:r>
              <a:rPr lang="ru-RU" altLang="en-US" sz="2800"/>
              <a:t>Спроводи се као </a:t>
            </a:r>
            <a:r>
              <a:rPr lang="ru-RU" altLang="en-US" sz="2800">
                <a:solidFill>
                  <a:srgbClr val="FF0000"/>
                </a:solidFill>
              </a:rPr>
              <a:t>упоредо</a:t>
            </a:r>
            <a:r>
              <a:rPr lang="ru-RU" altLang="en-US" sz="2800"/>
              <a:t> са медикаментном терапијом код болесника </a:t>
            </a:r>
            <a:r>
              <a:rPr lang="sr-Cyrl-CS" altLang="en-US" sz="2800"/>
              <a:t>који имају проблем са дисањем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en-US" sz="2800"/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u="sng"/>
              <a:t>Индикована</a:t>
            </a:r>
            <a:r>
              <a:rPr lang="en-US" altLang="en-US" u="sng"/>
              <a:t> </a:t>
            </a:r>
            <a:r>
              <a:rPr lang="sr-Cyrl-CS" altLang="en-US" u="sng"/>
              <a:t>је</a:t>
            </a:r>
            <a:r>
              <a:rPr lang="en-US" altLang="en-US" u="sng"/>
              <a:t> </a:t>
            </a:r>
            <a:r>
              <a:rPr lang="sr-Cyrl-CS" altLang="en-US" u="sng"/>
              <a:t>не</a:t>
            </a:r>
            <a:r>
              <a:rPr lang="en-US" altLang="en-US" u="sng"/>
              <a:t> </a:t>
            </a:r>
            <a:r>
              <a:rPr lang="sr-Cyrl-CS" altLang="en-US" u="sng"/>
              <a:t>само</a:t>
            </a:r>
            <a:r>
              <a:rPr lang="en-US" altLang="en-US" u="sng"/>
              <a:t> </a:t>
            </a:r>
            <a:r>
              <a:rPr lang="sr-Cyrl-CS" altLang="en-US" u="sng"/>
              <a:t>код</a:t>
            </a:r>
            <a:r>
              <a:rPr lang="en-US" altLang="en-US" u="sng"/>
              <a:t> </a:t>
            </a:r>
            <a:r>
              <a:rPr lang="sr-Cyrl-CS" altLang="en-US" u="sng"/>
              <a:t>респираторних</a:t>
            </a:r>
            <a:r>
              <a:rPr lang="en-US" altLang="en-US" u="sng"/>
              <a:t> </a:t>
            </a:r>
            <a:r>
              <a:rPr lang="sr-Cyrl-CS" altLang="en-US" u="sng"/>
              <a:t>болести</a:t>
            </a:r>
          </a:p>
          <a:p>
            <a:pPr>
              <a:buFont typeface="Wingdings 2" panose="05020102010507070707" pitchFamily="18" charset="2"/>
              <a:buNone/>
            </a:pPr>
            <a:endParaRPr lang="sr-Cyrl-CS" altLang="en-US" u="sng"/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u="sng"/>
              <a:t>Медикаментна</a:t>
            </a:r>
            <a:r>
              <a:rPr lang="en-US" altLang="en-US" u="sng"/>
              <a:t> </a:t>
            </a:r>
            <a:r>
              <a:rPr lang="sr-Cyrl-CS" altLang="en-US" u="sng"/>
              <a:t>терапија</a:t>
            </a:r>
            <a:r>
              <a:rPr lang="en-US" altLang="en-US" u="sng"/>
              <a:t> </a:t>
            </a:r>
            <a:r>
              <a:rPr lang="sr-Cyrl-CS" altLang="en-US" u="sng"/>
              <a:t>никад</a:t>
            </a:r>
            <a:r>
              <a:rPr lang="en-US" altLang="en-US" u="sng"/>
              <a:t> </a:t>
            </a:r>
            <a:r>
              <a:rPr lang="sr-Cyrl-CS" altLang="en-US" u="sng"/>
              <a:t>није</a:t>
            </a:r>
            <a:r>
              <a:rPr lang="en-US" altLang="en-US" u="sng"/>
              <a:t> </a:t>
            </a:r>
            <a:r>
              <a:rPr lang="sr-Cyrl-CS" altLang="en-US" u="sng"/>
              <a:t>једина</a:t>
            </a:r>
            <a:r>
              <a:rPr lang="en-US" altLang="en-US" u="sng"/>
              <a:t> </a:t>
            </a:r>
            <a:r>
              <a:rPr lang="sr-Cyrl-CS" altLang="en-US" u="sng"/>
              <a:t>довољна</a:t>
            </a:r>
            <a:r>
              <a:rPr lang="en-US" altLang="en-US" u="sng"/>
              <a:t>!</a:t>
            </a:r>
          </a:p>
          <a:p>
            <a:pPr>
              <a:buFont typeface="Wingdings 2" panose="05020102010507070707" pitchFamily="18" charset="2"/>
              <a:buNone/>
            </a:pPr>
            <a:endParaRPr lang="sr-Cyrl-BA" altLang="en-US"/>
          </a:p>
        </p:txBody>
      </p:sp>
    </p:spTree>
  </p:cSld>
  <p:clrMapOvr>
    <a:masterClrMapping/>
  </p:clrMapOvr>
  <p:transition spd="slow" advTm="36999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slov 1">
            <a:extLst>
              <a:ext uri="{FF2B5EF4-FFF2-40B4-BE49-F238E27FC236}">
                <a16:creationId xmlns:a16="http://schemas.microsoft.com/office/drawing/2014/main" id="{F492C8B8-8A89-4774-9E86-2D50C872D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5413"/>
            <a:ext cx="8642350" cy="1143000"/>
          </a:xfrm>
        </p:spPr>
        <p:txBody>
          <a:bodyPr/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Циљеви и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ефект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 респираторне рехабилитације</a:t>
            </a:r>
          </a:p>
        </p:txBody>
      </p:sp>
      <p:sp>
        <p:nvSpPr>
          <p:cNvPr id="39939" name="Čuvar mesta za sadržaj 2">
            <a:extLst>
              <a:ext uri="{FF2B5EF4-FFF2-40B4-BE49-F238E27FC236}">
                <a16:creationId xmlns:a16="http://schemas.microsoft.com/office/drawing/2014/main" id="{5C228A89-431A-4A94-BF37-BEB602BE4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143000"/>
            <a:ext cx="8229600" cy="5343525"/>
          </a:xfrm>
        </p:spPr>
        <p:txBody>
          <a:bodyPr/>
          <a:lstStyle/>
          <a:p>
            <a:pPr marL="342900" lvl="1" indent="-342900" eaLnBrk="1" hangingPunct="1">
              <a:spcBef>
                <a:spcPts val="1200"/>
              </a:spcBef>
              <a:buFont typeface="Wingdings 2" panose="05020102010507070707" pitchFamily="18" charset="2"/>
              <a:buNone/>
              <a:defRPr/>
            </a:pPr>
            <a:r>
              <a:rPr lang="en-US" altLang="en-US" b="1" dirty="0" err="1">
                <a:solidFill>
                  <a:srgbClr val="FF0000"/>
                </a:solidFill>
              </a:rPr>
              <a:t>Основни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циљеви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dirty="0" err="1"/>
              <a:t>респираторне</a:t>
            </a:r>
            <a:r>
              <a:rPr lang="en-US" altLang="en-US" dirty="0"/>
              <a:t> </a:t>
            </a:r>
            <a:r>
              <a:rPr lang="en-US" altLang="en-US" dirty="0" err="1"/>
              <a:t>рехабилитације</a:t>
            </a:r>
            <a:r>
              <a:rPr lang="en-US" altLang="en-US" dirty="0"/>
              <a:t> </a:t>
            </a:r>
            <a:r>
              <a:rPr lang="en-US" altLang="en-US" dirty="0" err="1"/>
              <a:t>су</a:t>
            </a:r>
            <a:r>
              <a:rPr lang="en-US" altLang="en-US" dirty="0"/>
              <a:t>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x-none" altLang="en-US" dirty="0"/>
              <a:t>редукција</a:t>
            </a:r>
            <a:r>
              <a:rPr lang="en-US" altLang="en-US" dirty="0"/>
              <a:t> </a:t>
            </a:r>
            <a:r>
              <a:rPr lang="en-US" altLang="en-US" dirty="0" err="1"/>
              <a:t>симптома</a:t>
            </a:r>
            <a:r>
              <a:rPr lang="en-US" altLang="en-US" dirty="0"/>
              <a:t>,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dirty="0" err="1"/>
              <a:t>побољшање</a:t>
            </a:r>
            <a:r>
              <a:rPr lang="en-US" altLang="en-US" dirty="0"/>
              <a:t> </a:t>
            </a:r>
            <a:r>
              <a:rPr lang="en-US" altLang="en-US" dirty="0" err="1"/>
              <a:t>квалитета</a:t>
            </a:r>
            <a:r>
              <a:rPr lang="en-US" altLang="en-US" dirty="0"/>
              <a:t> </a:t>
            </a:r>
            <a:r>
              <a:rPr lang="en-US" altLang="en-US" dirty="0" err="1"/>
              <a:t>живота</a:t>
            </a:r>
            <a:r>
              <a:rPr lang="en-US" altLang="en-US" dirty="0"/>
              <a:t>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dirty="0" err="1"/>
              <a:t>повећање</a:t>
            </a:r>
            <a:r>
              <a:rPr lang="en-US" altLang="en-US" dirty="0"/>
              <a:t> </a:t>
            </a:r>
            <a:r>
              <a:rPr lang="en-US" altLang="en-US" dirty="0" err="1"/>
              <a:t>физичког</a:t>
            </a:r>
            <a:r>
              <a:rPr lang="en-US" altLang="en-US" dirty="0"/>
              <a:t> и </a:t>
            </a:r>
            <a:r>
              <a:rPr lang="en-US" altLang="en-US" dirty="0" err="1"/>
              <a:t>емоционалног</a:t>
            </a:r>
            <a:r>
              <a:rPr lang="en-US" altLang="en-US" dirty="0"/>
              <a:t> </a:t>
            </a:r>
            <a:r>
              <a:rPr lang="en-US" altLang="en-US" dirty="0" err="1"/>
              <a:t>учешћа</a:t>
            </a:r>
            <a:r>
              <a:rPr lang="en-US" altLang="en-US" dirty="0"/>
              <a:t> у АДЖ</a:t>
            </a:r>
            <a:endParaRPr lang="x-none" altLang="en-US" dirty="0"/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x-none" altLang="en-US" dirty="0"/>
          </a:p>
          <a:p>
            <a:pPr marL="342900" lvl="1" indent="-342900" eaLnBrk="1" hangingPunct="1">
              <a:spcBef>
                <a:spcPts val="1200"/>
              </a:spcBef>
              <a:buFont typeface="Wingdings 2" panose="05020102010507070707" pitchFamily="18" charset="2"/>
              <a:buNone/>
              <a:defRPr/>
            </a:pPr>
            <a:r>
              <a:rPr lang="sr-Cyrl-CS" altLang="en-US" b="1" dirty="0">
                <a:solidFill>
                  <a:srgbClr val="FF0000"/>
                </a:solidFill>
              </a:rPr>
              <a:t>Ефект</a:t>
            </a:r>
            <a:r>
              <a:rPr lang="x-none" altLang="en-US" b="1">
                <a:solidFill>
                  <a:srgbClr val="FF0000"/>
                </a:solidFill>
              </a:rPr>
              <a:t>и </a:t>
            </a:r>
            <a:r>
              <a:rPr lang="en-US" altLang="en-US" dirty="0" err="1"/>
              <a:t>респираторне</a:t>
            </a:r>
            <a:r>
              <a:rPr lang="en-US" altLang="en-US" dirty="0"/>
              <a:t> </a:t>
            </a:r>
            <a:r>
              <a:rPr lang="en-US" altLang="en-US" dirty="0" err="1"/>
              <a:t>рехабилитације</a:t>
            </a:r>
            <a:r>
              <a:rPr lang="en-US" altLang="en-US" dirty="0"/>
              <a:t> </a:t>
            </a:r>
            <a:r>
              <a:rPr lang="en-US" altLang="en-US" dirty="0" err="1"/>
              <a:t>су</a:t>
            </a:r>
            <a:r>
              <a:rPr lang="en-US" altLang="en-US" dirty="0"/>
              <a:t>:</a:t>
            </a:r>
            <a:endParaRPr lang="x-none" altLang="en-US" dirty="0"/>
          </a:p>
          <a:p>
            <a:pPr lvl="1">
              <a:defRPr/>
            </a:pPr>
            <a:r>
              <a:rPr lang="ru-RU" altLang="en-US" dirty="0"/>
              <a:t>смањење респираторних симптома</a:t>
            </a:r>
          </a:p>
          <a:p>
            <a:pPr lvl="1">
              <a:defRPr/>
            </a:pPr>
            <a:r>
              <a:rPr lang="ru-RU" altLang="en-US" dirty="0"/>
              <a:t>побољшање телесне издржљивости</a:t>
            </a:r>
          </a:p>
          <a:p>
            <a:pPr>
              <a:defRPr/>
            </a:pPr>
            <a:r>
              <a:rPr lang="ru-RU" altLang="en-US" sz="2400" dirty="0"/>
              <a:t>квалитет и дужина живота</a:t>
            </a:r>
            <a:endParaRPr lang="en-US" sz="2400" dirty="0"/>
          </a:p>
          <a:p>
            <a:pPr>
              <a:defRPr/>
            </a:pPr>
            <a:r>
              <a:rPr lang="sr-Cyrl-CS" sz="2400" dirty="0"/>
              <a:t>смањује</a:t>
            </a:r>
            <a:r>
              <a:rPr lang="en-US" sz="2400" dirty="0"/>
              <a:t> </a:t>
            </a:r>
            <a:r>
              <a:rPr lang="sr-Cyrl-CS" sz="2400" dirty="0"/>
              <a:t>трошкове</a:t>
            </a:r>
            <a:r>
              <a:rPr lang="en-US" sz="2400" dirty="0"/>
              <a:t> </a:t>
            </a:r>
            <a:r>
              <a:rPr lang="sr-Cyrl-CS" sz="2400" dirty="0"/>
              <a:t>лечења</a:t>
            </a:r>
          </a:p>
          <a:p>
            <a:pPr>
              <a:defRPr/>
            </a:pPr>
            <a:r>
              <a:rPr lang="sr-Cyrl-CS" sz="2400" dirty="0"/>
              <a:t>смањује</a:t>
            </a:r>
            <a:r>
              <a:rPr lang="en-US" sz="2400" dirty="0"/>
              <a:t> </a:t>
            </a:r>
            <a:r>
              <a:rPr lang="sr-Cyrl-CS" sz="2400" dirty="0"/>
              <a:t>дужину</a:t>
            </a:r>
            <a:r>
              <a:rPr lang="en-US" sz="2400" dirty="0"/>
              <a:t> </a:t>
            </a:r>
            <a:r>
              <a:rPr lang="sr-Cyrl-CS" sz="2400" dirty="0"/>
              <a:t>и</a:t>
            </a:r>
            <a:r>
              <a:rPr lang="en-US" sz="2400" dirty="0"/>
              <a:t> </a:t>
            </a:r>
            <a:r>
              <a:rPr lang="sr-Cyrl-CS" sz="2400" dirty="0"/>
              <a:t>број</a:t>
            </a:r>
            <a:r>
              <a:rPr lang="en-US" sz="2400" dirty="0"/>
              <a:t> </a:t>
            </a:r>
            <a:r>
              <a:rPr lang="sr-Cyrl-CS" sz="2400" dirty="0"/>
              <a:t>хоспитализација</a:t>
            </a:r>
            <a:endParaRPr lang="en-US" sz="2400" dirty="0"/>
          </a:p>
          <a:p>
            <a:pPr>
              <a:defRPr/>
            </a:pPr>
            <a:endParaRPr lang="en-US" sz="24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US" altLang="en-US" dirty="0"/>
          </a:p>
          <a:p>
            <a:pPr marL="342900" lvl="1" indent="-342900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en-US" dirty="0"/>
          </a:p>
          <a:p>
            <a:pPr marL="457200" lvl="1" indent="0" eaLnBrk="1" hangingPunct="1">
              <a:spcBef>
                <a:spcPts val="600"/>
              </a:spcBef>
              <a:buFontTx/>
              <a:buNone/>
              <a:defRPr/>
            </a:pPr>
            <a:endParaRPr lang="sr-Cyrl-CS" altLang="en-US" sz="2200" dirty="0"/>
          </a:p>
        </p:txBody>
      </p:sp>
      <p:sp>
        <p:nvSpPr>
          <p:cNvPr id="36868" name="Slide Number Placeholder 1">
            <a:extLst>
              <a:ext uri="{FF2B5EF4-FFF2-40B4-BE49-F238E27FC236}">
                <a16:creationId xmlns:a16="http://schemas.microsoft.com/office/drawing/2014/main" id="{22979BE2-7642-4FF9-9963-859DE09867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515A550-5A2F-4ADA-A4C2-02A97181569E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3853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E9E37B26-F445-40FC-B46A-DF9FF8C60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Циљеви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рехабилитације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BAD31EE6-62C8-4798-8969-3EF7967FC58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Отклонити</a:t>
            </a:r>
            <a:r>
              <a:rPr lang="sr-Latn-CS" altLang="en-US"/>
              <a:t> </a:t>
            </a:r>
            <a:r>
              <a:rPr lang="sr-Cyrl-CS" altLang="en-US" u="sng"/>
              <a:t>поремећаје</a:t>
            </a:r>
            <a:r>
              <a:rPr lang="sr-Latn-CS" altLang="en-US" u="sng"/>
              <a:t> </a:t>
            </a:r>
            <a:r>
              <a:rPr lang="sr-Cyrl-CS" altLang="en-US" u="sng"/>
              <a:t>који</a:t>
            </a:r>
            <a:r>
              <a:rPr lang="sr-Latn-CS" altLang="en-US" u="sng"/>
              <a:t> </a:t>
            </a:r>
            <a:r>
              <a:rPr lang="sr-Cyrl-CS" altLang="en-US" u="sng"/>
              <a:t>остају</a:t>
            </a:r>
            <a:r>
              <a:rPr lang="sr-Latn-CS" altLang="en-US" u="sng"/>
              <a:t> </a:t>
            </a:r>
            <a:r>
              <a:rPr lang="sr-Cyrl-CS" altLang="en-US" u="sng"/>
              <a:t>и</a:t>
            </a:r>
            <a:r>
              <a:rPr lang="sr-Latn-CS" altLang="en-US" u="sng"/>
              <a:t> </a:t>
            </a:r>
            <a:r>
              <a:rPr lang="sr-Cyrl-CS" altLang="en-US" u="sng"/>
              <a:t>после</a:t>
            </a:r>
            <a:r>
              <a:rPr lang="sr-Latn-CS" altLang="en-US" u="sng"/>
              <a:t> </a:t>
            </a:r>
            <a:r>
              <a:rPr lang="sr-Cyrl-CS" altLang="en-US" u="sng"/>
              <a:t>најуспешније</a:t>
            </a:r>
            <a:r>
              <a:rPr lang="sr-Latn-CS" altLang="en-US" u="sng"/>
              <a:t> </a:t>
            </a:r>
            <a:r>
              <a:rPr lang="sr-Cyrl-CS" altLang="en-US" u="sng"/>
              <a:t>медикаментне</a:t>
            </a:r>
            <a:r>
              <a:rPr lang="sr-Latn-CS" altLang="en-US" u="sng"/>
              <a:t> </a:t>
            </a:r>
            <a:r>
              <a:rPr lang="sr-Cyrl-CS" altLang="en-US" u="sng"/>
              <a:t>терапије</a:t>
            </a:r>
            <a:r>
              <a:rPr lang="sr-Latn-CS" altLang="en-US" u="sng"/>
              <a:t> </a:t>
            </a:r>
            <a:r>
              <a:rPr lang="sr-Latn-CS" altLang="en-US"/>
              <a:t>(</a:t>
            </a:r>
            <a:r>
              <a:rPr lang="sr-Cyrl-CS" altLang="en-US"/>
              <a:t>инсуфицијенција</a:t>
            </a:r>
            <a:r>
              <a:rPr lang="sr-Latn-CS" altLang="en-US"/>
              <a:t> </a:t>
            </a:r>
            <a:r>
              <a:rPr lang="sr-Cyrl-CS" altLang="en-US"/>
              <a:t>вентилације</a:t>
            </a:r>
            <a:r>
              <a:rPr lang="sr-Latn-CS" altLang="en-US"/>
              <a:t>, </a:t>
            </a:r>
            <a:r>
              <a:rPr lang="sr-Cyrl-CS" altLang="en-US"/>
              <a:t>лоше</a:t>
            </a:r>
            <a:r>
              <a:rPr lang="sr-Latn-CS" altLang="en-US"/>
              <a:t> </a:t>
            </a:r>
            <a:r>
              <a:rPr lang="sr-Cyrl-CS" altLang="en-US"/>
              <a:t>респираторне</a:t>
            </a:r>
            <a:r>
              <a:rPr lang="sr-Latn-CS" altLang="en-US"/>
              <a:t> </a:t>
            </a:r>
            <a:r>
              <a:rPr lang="sr-Cyrl-CS" altLang="en-US"/>
              <a:t>навике</a:t>
            </a:r>
            <a:r>
              <a:rPr lang="sr-Latn-CS" altLang="en-US"/>
              <a:t>, </a:t>
            </a:r>
            <a:r>
              <a:rPr lang="sr-Cyrl-CS" altLang="en-US"/>
              <a:t>поремећаји</a:t>
            </a:r>
            <a:r>
              <a:rPr lang="sr-Latn-CS" altLang="en-US"/>
              <a:t> </a:t>
            </a:r>
            <a:r>
              <a:rPr lang="sr-Cyrl-CS" altLang="en-US"/>
              <a:t>статике</a:t>
            </a:r>
            <a:r>
              <a:rPr lang="sr-Latn-CS" altLang="en-US"/>
              <a:t>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кичменог</a:t>
            </a:r>
            <a:r>
              <a:rPr lang="sr-Latn-CS" altLang="en-US"/>
              <a:t> </a:t>
            </a:r>
            <a:r>
              <a:rPr lang="sr-Cyrl-CS" altLang="en-US"/>
              <a:t>стуба</a:t>
            </a:r>
            <a:r>
              <a:rPr lang="sr-Latn-CS" altLang="en-US"/>
              <a:t>, </a:t>
            </a:r>
            <a:r>
              <a:rPr lang="sr-Cyrl-CS" altLang="en-US"/>
              <a:t>испуњеност</a:t>
            </a:r>
            <a:r>
              <a:rPr lang="sr-Latn-CS" altLang="en-US"/>
              <a:t> </a:t>
            </a:r>
            <a:r>
              <a:rPr lang="sr-Cyrl-CS" altLang="en-US"/>
              <a:t>бронхијалног</a:t>
            </a:r>
            <a:r>
              <a:rPr lang="sr-Latn-CS" altLang="en-US"/>
              <a:t> </a:t>
            </a:r>
            <a:r>
              <a:rPr lang="sr-Cyrl-CS" altLang="en-US"/>
              <a:t>стабла</a:t>
            </a:r>
            <a:r>
              <a:rPr lang="sr-Latn-CS" altLang="en-US"/>
              <a:t>, </a:t>
            </a:r>
            <a:r>
              <a:rPr lang="sr-Cyrl-CS" altLang="en-US"/>
              <a:t>психичке промене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Отклањање</a:t>
            </a:r>
            <a:r>
              <a:rPr lang="sr-Latn-CS" altLang="en-US"/>
              <a:t> </a:t>
            </a:r>
            <a:r>
              <a:rPr lang="sr-Cyrl-CS" altLang="en-US"/>
              <a:t>узрока</a:t>
            </a:r>
            <a:endParaRPr lang="sr-Latn-CS" altLang="en-US"/>
          </a:p>
          <a:p>
            <a:pPr eaLnBrk="1" hangingPunct="1"/>
            <a:r>
              <a:rPr lang="sr-Cyrl-CS" altLang="en-US"/>
              <a:t>Поштовање</a:t>
            </a:r>
            <a:r>
              <a:rPr lang="sr-Latn-CS" altLang="en-US"/>
              <a:t> </a:t>
            </a:r>
            <a:r>
              <a:rPr lang="sr-Cyrl-CS" altLang="en-US"/>
              <a:t>поступности</a:t>
            </a:r>
            <a:endParaRPr lang="sr-Latn-CS" altLang="en-US"/>
          </a:p>
        </p:txBody>
      </p:sp>
    </p:spTree>
  </p:cSld>
  <p:clrMapOvr>
    <a:masterClrMapping/>
  </p:clrMapOvr>
  <p:transition spd="slow" advTm="10435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414596C6-A874-4BB9-8202-CB759EFB7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Након</a:t>
            </a:r>
            <a:r>
              <a:rPr lang="sr-Latn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успешне</a:t>
            </a:r>
            <a:r>
              <a:rPr lang="sr-Latn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медикаментне</a:t>
            </a:r>
            <a:r>
              <a:rPr lang="sr-Latn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терапије</a:t>
            </a:r>
            <a:r>
              <a:rPr lang="sr-Latn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rgbClr val="002060"/>
                </a:solidFill>
                <a:cs typeface="Times New Roman" panose="02020603050405020304" pitchFamily="18" charset="0"/>
              </a:rPr>
              <a:t>остају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50615-69B6-4724-BD74-8F25D4FECD1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8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8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Поремећаји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механике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дисања</a:t>
            </a:r>
            <a:endParaRPr lang="sr-Latn-CS" sz="2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Поремећаји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у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статици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грудног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коша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КС</a:t>
            </a:r>
            <a:endParaRPr lang="sr-Latn-CS" sz="2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Испуњеност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бронхијалног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стабла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секретом</a:t>
            </a:r>
            <a:endParaRPr lang="sr-Latn-CS" sz="2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Тешко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смањење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физичке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кондиције</a:t>
            </a:r>
            <a:endParaRPr lang="sr-Latn-CS" sz="2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Смањење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квалитета</a:t>
            </a:r>
            <a:r>
              <a:rPr lang="sr-Latn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sr-Cyrl-C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живота</a:t>
            </a:r>
            <a:r>
              <a:rPr lang="en-US" sz="28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..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 advTm="14638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Naslov 1">
            <a:extLst>
              <a:ext uri="{FF2B5EF4-FFF2-40B4-BE49-F238E27FC236}">
                <a16:creationId xmlns:a16="http://schemas.microsoft.com/office/drawing/2014/main" id="{72196B67-74FC-432E-B125-48E5058B4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993775"/>
          </a:xfrm>
        </p:spPr>
        <p:txBody>
          <a:bodyPr/>
          <a:lstStyle/>
          <a:p>
            <a:r>
              <a:rPr lang="en-US" altLang="en-US" b="1"/>
              <a:t>Респираторна рехабилитација</a:t>
            </a:r>
            <a:endParaRPr lang="en-US" alt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995E4E1-FE2E-4565-AF6C-B5DF10494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859713" cy="4525963"/>
          </a:xfrm>
        </p:spPr>
        <p:txBody>
          <a:bodyPr anchor="ctr"/>
          <a:lstStyle/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x-none" sz="2400" dirty="0"/>
              <a:t>Респираторна рехабилитација се</a:t>
            </a:r>
            <a:r>
              <a:rPr lang="en-US" sz="2400" dirty="0"/>
              <a:t> </a:t>
            </a:r>
            <a:r>
              <a:rPr lang="x-none" sz="2400" dirty="0"/>
              <a:t>примењује за:</a:t>
            </a:r>
            <a:endParaRPr lang="en-US" sz="2400" dirty="0"/>
          </a:p>
          <a:p>
            <a:pPr>
              <a:spcBef>
                <a:spcPts val="1800"/>
              </a:spcBef>
              <a:defRPr/>
            </a:pPr>
            <a:r>
              <a:rPr lang="x-none" sz="2400" b="1">
                <a:solidFill>
                  <a:srgbClr val="FF0000"/>
                </a:solidFill>
              </a:rPr>
              <a:t>обољења</a:t>
            </a:r>
            <a:r>
              <a:rPr lang="x-none" sz="2400"/>
              <a:t> плућа</a:t>
            </a:r>
            <a:endParaRPr lang="x-none" sz="2400" dirty="0"/>
          </a:p>
          <a:p>
            <a:pPr>
              <a:spcBef>
                <a:spcPts val="1800"/>
              </a:spcBef>
              <a:defRPr/>
            </a:pPr>
            <a:r>
              <a:rPr lang="x-none" sz="2400" dirty="0"/>
              <a:t>спречавање </a:t>
            </a:r>
            <a:r>
              <a:rPr lang="x-none" sz="2400" b="1" dirty="0" err="1">
                <a:solidFill>
                  <a:srgbClr val="FF0000"/>
                </a:solidFill>
              </a:rPr>
              <a:t>постоперативних</a:t>
            </a:r>
            <a:r>
              <a:rPr lang="en-US" sz="2400" dirty="0"/>
              <a:t> </a:t>
            </a:r>
            <a:r>
              <a:rPr lang="x-none" sz="2400" b="1" dirty="0">
                <a:solidFill>
                  <a:srgbClr val="FF0000"/>
                </a:solidFill>
              </a:rPr>
              <a:t>компликација</a:t>
            </a:r>
            <a:r>
              <a:rPr lang="x-none" sz="2400" dirty="0"/>
              <a:t>;</a:t>
            </a:r>
          </a:p>
          <a:p>
            <a:pPr>
              <a:spcBef>
                <a:spcPts val="1800"/>
              </a:spcBef>
              <a:defRPr/>
            </a:pPr>
            <a:r>
              <a:rPr lang="x-none" sz="2400" dirty="0"/>
              <a:t>спречавање компликација насталих услед </a:t>
            </a:r>
            <a:r>
              <a:rPr lang="x-none" sz="2400" b="1" dirty="0">
                <a:solidFill>
                  <a:srgbClr val="FF0000"/>
                </a:solidFill>
              </a:rPr>
              <a:t>дуге имобилизације</a:t>
            </a:r>
            <a:r>
              <a:rPr lang="x-none" sz="2400" dirty="0"/>
              <a:t> и код непокретних </a:t>
            </a:r>
            <a:r>
              <a:rPr lang="x-none" sz="2400"/>
              <a:t>пацијената </a:t>
            </a:r>
            <a:endParaRPr lang="x-none" sz="2400" dirty="0"/>
          </a:p>
          <a:p>
            <a:pPr>
              <a:spcBef>
                <a:spcPts val="1800"/>
              </a:spcBef>
              <a:defRPr/>
            </a:pPr>
            <a:r>
              <a:rPr lang="x-none" sz="2400" dirty="0"/>
              <a:t>увежбавање нових шема дисања и </a:t>
            </a:r>
            <a:r>
              <a:rPr lang="x-none" sz="2400" b="1" dirty="0"/>
              <a:t>превенцију</a:t>
            </a:r>
            <a:r>
              <a:rPr lang="x-none" sz="2400" dirty="0"/>
              <a:t> плућних компликација код пацијената са </a:t>
            </a:r>
            <a:r>
              <a:rPr lang="x-none" sz="2400" b="1" dirty="0">
                <a:solidFill>
                  <a:srgbClr val="FF0000"/>
                </a:solidFill>
              </a:rPr>
              <a:t>повредама кичмене мождине</a:t>
            </a:r>
            <a:r>
              <a:rPr lang="x-none" sz="2400" dirty="0"/>
              <a:t>.</a:t>
            </a:r>
            <a:endParaRPr lang="en-US" sz="2400" dirty="0"/>
          </a:p>
        </p:txBody>
      </p:sp>
      <p:sp>
        <p:nvSpPr>
          <p:cNvPr id="39940" name="Čuvar mesta za broj slajda 3">
            <a:extLst>
              <a:ext uri="{FF2B5EF4-FFF2-40B4-BE49-F238E27FC236}">
                <a16:creationId xmlns:a16="http://schemas.microsoft.com/office/drawing/2014/main" id="{88B92364-49F7-4A8A-9E3B-96DD5023A2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96C9B1-A22F-4167-A310-A6A936B55B0B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5427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AF06517-D257-43FA-A286-FD7DF71C8304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79388" y="214313"/>
            <a:ext cx="4038600" cy="518953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sr-Cyrl-CS" altLang="en-US" sz="2800"/>
              <a:t>Улоге</a:t>
            </a:r>
            <a:r>
              <a:rPr lang="sr-Latn-CS" altLang="en-US" sz="2800"/>
              <a:t> </a:t>
            </a:r>
            <a:r>
              <a:rPr lang="sr-Cyrl-CS" altLang="en-US" sz="2800"/>
              <a:t>дисајних</a:t>
            </a:r>
            <a:r>
              <a:rPr lang="sr-Latn-CS" altLang="en-US" sz="2800"/>
              <a:t> </a:t>
            </a:r>
            <a:r>
              <a:rPr lang="sr-Cyrl-CS" altLang="en-US" sz="2800"/>
              <a:t>путева</a:t>
            </a:r>
            <a:r>
              <a:rPr lang="sr-Latn-CS" altLang="en-US" sz="2800"/>
              <a:t>:</a:t>
            </a:r>
          </a:p>
          <a:p>
            <a:pPr>
              <a:buFont typeface="Wingdings" panose="05000000000000000000" pitchFamily="2" charset="2"/>
              <a:buNone/>
            </a:pPr>
            <a:r>
              <a:rPr lang="sr-Latn-CS" altLang="en-US" sz="2800"/>
              <a:t> </a:t>
            </a:r>
          </a:p>
          <a:p>
            <a:r>
              <a:rPr lang="sr-Cyrl-CS" altLang="en-US" sz="2800"/>
              <a:t>спровођење</a:t>
            </a:r>
            <a:r>
              <a:rPr lang="sr-Latn-CS" altLang="en-US" sz="2800"/>
              <a:t> </a:t>
            </a:r>
            <a:r>
              <a:rPr lang="sr-Cyrl-CS" altLang="en-US" sz="2800"/>
              <a:t>ваздуха</a:t>
            </a:r>
            <a:r>
              <a:rPr lang="sr-Latn-CS" altLang="en-US" sz="2800"/>
              <a:t> </a:t>
            </a:r>
            <a:r>
              <a:rPr lang="sr-Cyrl-CS" altLang="en-US" sz="2800"/>
              <a:t>из</a:t>
            </a:r>
            <a:r>
              <a:rPr lang="sr-Latn-CS" altLang="en-US" sz="2800"/>
              <a:t> </a:t>
            </a:r>
            <a:r>
              <a:rPr lang="sr-Cyrl-CS" altLang="en-US" sz="2800"/>
              <a:t>атмосфере</a:t>
            </a:r>
            <a:r>
              <a:rPr lang="sr-Latn-CS" altLang="en-US" sz="2800"/>
              <a:t> </a:t>
            </a:r>
            <a:r>
              <a:rPr lang="sr-Cyrl-CS" altLang="en-US" sz="2800"/>
              <a:t>до</a:t>
            </a:r>
            <a:r>
              <a:rPr lang="sr-Latn-CS" altLang="en-US" sz="2800"/>
              <a:t> </a:t>
            </a:r>
            <a:r>
              <a:rPr lang="sr-Cyrl-CS" altLang="en-US" sz="2800"/>
              <a:t>алвеола</a:t>
            </a:r>
            <a:r>
              <a:rPr lang="sr-Latn-CS" altLang="en-US" sz="2800"/>
              <a:t> (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натраг</a:t>
            </a:r>
            <a:r>
              <a:rPr lang="sr-Latn-CS" altLang="en-US" sz="2800"/>
              <a:t>)</a:t>
            </a:r>
          </a:p>
          <a:p>
            <a:r>
              <a:rPr lang="sr-Cyrl-CS" altLang="en-US" sz="2800"/>
              <a:t>влажење</a:t>
            </a:r>
            <a:r>
              <a:rPr lang="sr-Latn-CS" altLang="en-US" sz="2800"/>
              <a:t> </a:t>
            </a:r>
            <a:r>
              <a:rPr lang="sr-Cyrl-CS" altLang="en-US" sz="2800"/>
              <a:t>ваздуха</a:t>
            </a:r>
            <a:r>
              <a:rPr lang="sr-Latn-CS" altLang="en-US" sz="2800"/>
              <a:t> </a:t>
            </a:r>
            <a:r>
              <a:rPr lang="sr-Cyrl-CS" altLang="en-US" sz="2800"/>
              <a:t>који</a:t>
            </a:r>
            <a:r>
              <a:rPr lang="sr-Latn-CS" altLang="en-US" sz="2800"/>
              <a:t> </a:t>
            </a:r>
            <a:r>
              <a:rPr lang="sr-Cyrl-CS" altLang="en-US" sz="2800"/>
              <a:t>пролази</a:t>
            </a:r>
            <a:r>
              <a:rPr lang="sr-Latn-CS" altLang="en-US" sz="2800"/>
              <a:t> </a:t>
            </a:r>
            <a:r>
              <a:rPr lang="sr-Cyrl-CS" altLang="en-US" sz="2800"/>
              <a:t>кроз</a:t>
            </a:r>
            <a:r>
              <a:rPr lang="sr-Latn-CS" altLang="en-US" sz="2800"/>
              <a:t> </a:t>
            </a:r>
            <a:r>
              <a:rPr lang="sr-Cyrl-CS" altLang="en-US" sz="2800"/>
              <a:t>дисајне</a:t>
            </a:r>
            <a:r>
              <a:rPr lang="sr-Latn-CS" altLang="en-US" sz="2800"/>
              <a:t> </a:t>
            </a:r>
            <a:r>
              <a:rPr lang="sr-Cyrl-CS" altLang="en-US" sz="2800"/>
              <a:t>путеве</a:t>
            </a:r>
            <a:endParaRPr lang="sr-Latn-CS" altLang="en-US" sz="2800"/>
          </a:p>
          <a:p>
            <a:r>
              <a:rPr lang="sr-Cyrl-CS" altLang="en-US" sz="2800"/>
              <a:t>грејање</a:t>
            </a:r>
            <a:r>
              <a:rPr lang="sr-Latn-CS" altLang="en-US" sz="2800"/>
              <a:t> </a:t>
            </a:r>
            <a:r>
              <a:rPr lang="sr-Cyrl-CS" altLang="en-US" sz="2800"/>
              <a:t>ваздуха</a:t>
            </a:r>
            <a:r>
              <a:rPr lang="sr-Latn-CS" altLang="en-US" sz="2800"/>
              <a:t> </a:t>
            </a:r>
            <a:r>
              <a:rPr lang="sr-Cyrl-CS" altLang="en-US" sz="2800"/>
              <a:t>који</a:t>
            </a:r>
            <a:r>
              <a:rPr lang="sr-Latn-CS" altLang="en-US" sz="2800"/>
              <a:t> </a:t>
            </a:r>
            <a:r>
              <a:rPr lang="sr-Cyrl-CS" altLang="en-US" sz="2800"/>
              <a:t>пролази</a:t>
            </a:r>
            <a:r>
              <a:rPr lang="sr-Latn-CS" altLang="en-US" sz="2800"/>
              <a:t> </a:t>
            </a:r>
            <a:r>
              <a:rPr lang="sr-Cyrl-CS" altLang="en-US" sz="2800"/>
              <a:t>кроз</a:t>
            </a:r>
            <a:r>
              <a:rPr lang="sr-Latn-CS" altLang="en-US" sz="2800"/>
              <a:t> </a:t>
            </a:r>
            <a:r>
              <a:rPr lang="sr-Cyrl-CS" altLang="en-US" sz="2800"/>
              <a:t>дисајне</a:t>
            </a:r>
            <a:r>
              <a:rPr lang="sr-Latn-CS" altLang="en-US" sz="2800"/>
              <a:t> </a:t>
            </a:r>
            <a:r>
              <a:rPr lang="sr-Cyrl-CS" altLang="en-US" sz="2800"/>
              <a:t>путеве</a:t>
            </a:r>
            <a:endParaRPr lang="sr-Latn-CS" altLang="en-US" sz="2800"/>
          </a:p>
          <a:p>
            <a:r>
              <a:rPr lang="sr-Cyrl-CS" altLang="en-US" sz="2800"/>
              <a:t>чишћење</a:t>
            </a:r>
            <a:r>
              <a:rPr lang="sr-Latn-CS" altLang="en-US" sz="2800"/>
              <a:t> </a:t>
            </a:r>
            <a:r>
              <a:rPr lang="sr-Cyrl-CS" altLang="en-US" sz="2800"/>
              <a:t>ваздуха</a:t>
            </a:r>
            <a:r>
              <a:rPr lang="sr-Latn-CS" altLang="en-US" sz="2800"/>
              <a:t> </a:t>
            </a:r>
            <a:r>
              <a:rPr lang="sr-Cyrl-CS" altLang="en-US" sz="2800"/>
              <a:t>који</a:t>
            </a:r>
            <a:r>
              <a:rPr lang="sr-Latn-CS" altLang="en-US" sz="2800"/>
              <a:t> </a:t>
            </a:r>
            <a:r>
              <a:rPr lang="sr-Cyrl-CS" altLang="en-US" sz="2800"/>
              <a:t>пролази</a:t>
            </a:r>
            <a:r>
              <a:rPr lang="sr-Latn-CS" altLang="en-US" sz="2800"/>
              <a:t> </a:t>
            </a:r>
            <a:r>
              <a:rPr lang="sr-Cyrl-CS" altLang="en-US" sz="2800"/>
              <a:t>кроз</a:t>
            </a:r>
            <a:r>
              <a:rPr lang="sr-Latn-CS" altLang="en-US" sz="2800"/>
              <a:t> </a:t>
            </a:r>
            <a:r>
              <a:rPr lang="sr-Cyrl-CS" altLang="en-US" sz="2800"/>
              <a:t>дисајне</a:t>
            </a:r>
            <a:r>
              <a:rPr lang="sr-Latn-CS" altLang="en-US" sz="2800"/>
              <a:t> </a:t>
            </a:r>
            <a:r>
              <a:rPr lang="sr-Cyrl-CS" altLang="en-US" sz="2800"/>
              <a:t>путеве</a:t>
            </a:r>
            <a:endParaRPr lang="sr-Latn-CS" altLang="en-US" sz="2800"/>
          </a:p>
          <a:p>
            <a:pPr>
              <a:buFont typeface="Wingdings" panose="05000000000000000000" pitchFamily="2" charset="2"/>
              <a:buNone/>
            </a:pPr>
            <a:endParaRPr lang="sr-Latn-CS" altLang="en-US" sz="2000">
              <a:solidFill>
                <a:srgbClr val="FFFF00"/>
              </a:solidFill>
            </a:endParaRPr>
          </a:p>
        </p:txBody>
      </p:sp>
      <p:pic>
        <p:nvPicPr>
          <p:cNvPr id="11267" name="Picture 3" descr="RESP 37-9">
            <a:extLst>
              <a:ext uri="{FF2B5EF4-FFF2-40B4-BE49-F238E27FC236}">
                <a16:creationId xmlns:a16="http://schemas.microsoft.com/office/drawing/2014/main" id="{638142F4-3A10-414F-B792-A4CD0C2BC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908050"/>
            <a:ext cx="4605337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6426">
    <p:pull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>
            <a:extLst>
              <a:ext uri="{FF2B5EF4-FFF2-40B4-BE49-F238E27FC236}">
                <a16:creationId xmlns:a16="http://schemas.microsoft.com/office/drawing/2014/main" id="{6BA33773-38BA-441C-A5D3-ECFDB3D7A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14313"/>
            <a:ext cx="7772400" cy="642937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sr-Cyrl-CS" altLang="en-US" sz="2800" b="1">
                <a:solidFill>
                  <a:srgbClr val="FFFF66"/>
                </a:solidFill>
              </a:rPr>
              <a:t>ЗДРАВА</a:t>
            </a:r>
            <a:r>
              <a:rPr lang="sr-Latn-CS" altLang="en-US" sz="2800" b="1">
                <a:solidFill>
                  <a:srgbClr val="FFFF66"/>
                </a:solidFill>
              </a:rPr>
              <a:t> </a:t>
            </a:r>
            <a:r>
              <a:rPr lang="en-US" altLang="en-US" sz="2800" b="1">
                <a:solidFill>
                  <a:srgbClr val="FFFF66"/>
                </a:solidFill>
              </a:rPr>
              <a:t>ПЛУЋА</a:t>
            </a:r>
            <a:r>
              <a:rPr lang="sr-Latn-CS" altLang="en-US" sz="2800" b="1">
                <a:solidFill>
                  <a:srgbClr val="FFFF66"/>
                </a:solidFill>
              </a:rPr>
              <a:t> (</a:t>
            </a:r>
            <a:r>
              <a:rPr lang="en-US" altLang="en-US" sz="2800" b="1">
                <a:solidFill>
                  <a:srgbClr val="FFFF66"/>
                </a:solidFill>
              </a:rPr>
              <a:t>ПА</a:t>
            </a:r>
            <a:r>
              <a:rPr lang="sr-Latn-CS" altLang="en-US" sz="2800" b="1">
                <a:solidFill>
                  <a:srgbClr val="FFFF66"/>
                </a:solidFill>
              </a:rPr>
              <a:t>)</a:t>
            </a:r>
            <a:endParaRPr lang="en-US" altLang="en-US" sz="2800" b="1">
              <a:solidFill>
                <a:srgbClr val="FFFF66"/>
              </a:solidFill>
            </a:endParaRPr>
          </a:p>
        </p:txBody>
      </p:sp>
      <p:pic>
        <p:nvPicPr>
          <p:cNvPr id="41987" name="Picture 7" descr="poc">
            <a:extLst>
              <a:ext uri="{FF2B5EF4-FFF2-40B4-BE49-F238E27FC236}">
                <a16:creationId xmlns:a16="http://schemas.microsoft.com/office/drawing/2014/main" id="{EA26A1B9-3D03-44A7-835C-61AC20666E57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0" y="642938"/>
            <a:ext cx="7397750" cy="6215062"/>
          </a:xfrm>
          <a:noFill/>
        </p:spPr>
      </p:pic>
    </p:spTree>
  </p:cSld>
  <p:clrMapOvr>
    <a:masterClrMapping/>
  </p:clrMapOvr>
  <p:transition spd="slow" advTm="2648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B850A6F-3BCB-4492-9A9D-5113F7AA7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x-none" sz="3200" b="1">
                <a:solidFill>
                  <a:srgbClr val="FFFF66"/>
                </a:solidFill>
              </a:rPr>
              <a:t>ОБОЉЕЊА</a:t>
            </a:r>
            <a:r>
              <a:rPr lang="sr-Latn-CS" sz="3200" b="1" dirty="0">
                <a:solidFill>
                  <a:srgbClr val="FFFF66"/>
                </a:solidFill>
              </a:rPr>
              <a:t> </a:t>
            </a:r>
            <a:r>
              <a:rPr lang="x-none" sz="3200" b="1">
                <a:solidFill>
                  <a:srgbClr val="FFFF66"/>
                </a:solidFill>
              </a:rPr>
              <a:t>ТРАХЕОБРОНХИЈАЛНОГ</a:t>
            </a:r>
            <a:r>
              <a:rPr lang="sr-Latn-CS" sz="3200" b="1" dirty="0">
                <a:solidFill>
                  <a:srgbClr val="FFFF66"/>
                </a:solidFill>
              </a:rPr>
              <a:t> </a:t>
            </a:r>
            <a:r>
              <a:rPr lang="x-none" sz="3200" b="1">
                <a:solidFill>
                  <a:srgbClr val="FFFF66"/>
                </a:solidFill>
              </a:rPr>
              <a:t>СИСТЕМА</a:t>
            </a:r>
            <a:r>
              <a:rPr lang="en-US" sz="3200" b="1" dirty="0">
                <a:solidFill>
                  <a:srgbClr val="FFFF66"/>
                </a:solidFill>
              </a:rPr>
              <a:t>/</a:t>
            </a:r>
            <a:r>
              <a:rPr lang="x-none" sz="3200" b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Бронхиектазије</a:t>
            </a:r>
            <a:r>
              <a:rPr lang="sr-Latn-C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</a:t>
            </a:r>
            <a:br>
              <a:rPr lang="sr-Latn-C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en-US" sz="3200" b="1" dirty="0">
              <a:solidFill>
                <a:srgbClr val="FFFF66"/>
              </a:solidFill>
            </a:endParaRPr>
          </a:p>
        </p:txBody>
      </p:sp>
      <p:pic>
        <p:nvPicPr>
          <p:cNvPr id="43011" name="Picture 6" descr="bronhiektazije">
            <a:extLst>
              <a:ext uri="{FF2B5EF4-FFF2-40B4-BE49-F238E27FC236}">
                <a16:creationId xmlns:a16="http://schemas.microsoft.com/office/drawing/2014/main" id="{FFAA7EBF-6596-459A-8645-F8CB838B92BE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85938" y="1357313"/>
            <a:ext cx="6134100" cy="5214937"/>
          </a:xfrm>
          <a:noFill/>
        </p:spPr>
      </p:pic>
    </p:spTree>
  </p:cSld>
  <p:clrMapOvr>
    <a:masterClrMapping/>
  </p:clrMapOvr>
  <p:transition spd="slow" advTm="10482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>
            <a:extLst>
              <a:ext uri="{FF2B5EF4-FFF2-40B4-BE49-F238E27FC236}">
                <a16:creationId xmlns:a16="http://schemas.microsoft.com/office/drawing/2014/main" id="{F7927077-3FC8-4284-9AEF-69A8F9D854F9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rgbClr val="FFFF66"/>
                </a:solidFill>
              </a:rPr>
              <a:t>ОБОЉЕЊА</a:t>
            </a:r>
            <a:r>
              <a:rPr lang="sr-Latn-CS" altLang="en-US" sz="3200" b="1">
                <a:solidFill>
                  <a:srgbClr val="FFFF66"/>
                </a:solidFill>
              </a:rPr>
              <a:t> </a:t>
            </a:r>
            <a:r>
              <a:rPr lang="en-US" altLang="en-US" sz="3200" b="1">
                <a:solidFill>
                  <a:srgbClr val="FFFF66"/>
                </a:solidFill>
              </a:rPr>
              <a:t>ТРАХЕОБРОНХИЈАЛНОГ</a:t>
            </a:r>
            <a:r>
              <a:rPr lang="sr-Latn-CS" altLang="en-US" sz="3200" b="1">
                <a:solidFill>
                  <a:srgbClr val="FFFF66"/>
                </a:solidFill>
              </a:rPr>
              <a:t> </a:t>
            </a:r>
            <a:r>
              <a:rPr lang="en-US" altLang="en-US" sz="3200" b="1">
                <a:solidFill>
                  <a:srgbClr val="FFFF66"/>
                </a:solidFill>
              </a:rPr>
              <a:t>СИСТЕМА</a:t>
            </a:r>
          </a:p>
        </p:txBody>
      </p:sp>
      <p:pic>
        <p:nvPicPr>
          <p:cNvPr id="44035" name="Picture 8" descr="bronhiektaz 1">
            <a:extLst>
              <a:ext uri="{FF2B5EF4-FFF2-40B4-BE49-F238E27FC236}">
                <a16:creationId xmlns:a16="http://schemas.microsoft.com/office/drawing/2014/main" id="{BDC4FEE4-D3BD-4597-9288-EC184BF9F2B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285875"/>
            <a:ext cx="3633788" cy="5046663"/>
          </a:xfrm>
        </p:spPr>
      </p:pic>
      <p:pic>
        <p:nvPicPr>
          <p:cNvPr id="44036" name="Picture 9" descr="bsakular bronh">
            <a:extLst>
              <a:ext uri="{FF2B5EF4-FFF2-40B4-BE49-F238E27FC236}">
                <a16:creationId xmlns:a16="http://schemas.microsoft.com/office/drawing/2014/main" id="{2EE6CD61-8DD8-447C-8094-1550F16B1340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1938" y="2071688"/>
            <a:ext cx="1668462" cy="3598862"/>
          </a:xfrm>
          <a:noFill/>
        </p:spPr>
      </p:pic>
      <p:pic>
        <p:nvPicPr>
          <p:cNvPr id="44037" name="Picture 11" descr="broniektaz 2">
            <a:extLst>
              <a:ext uri="{FF2B5EF4-FFF2-40B4-BE49-F238E27FC236}">
                <a16:creationId xmlns:a16="http://schemas.microsoft.com/office/drawing/2014/main" id="{B5D4A56C-9973-4773-9EC6-9C376C8C61A6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428750"/>
            <a:ext cx="3276600" cy="5000625"/>
          </a:xfrm>
          <a:noFill/>
        </p:spPr>
      </p:pic>
    </p:spTree>
  </p:cSld>
  <p:clrMapOvr>
    <a:masterClrMapping/>
  </p:clrMapOvr>
  <p:transition spd="slow" advTm="9042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IMG_5356">
            <a:extLst>
              <a:ext uri="{FF2B5EF4-FFF2-40B4-BE49-F238E27FC236}">
                <a16:creationId xmlns:a16="http://schemas.microsoft.com/office/drawing/2014/main" id="{9B13E6D1-00CF-4C65-98F0-19644C3B1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5173" r="12987" b="4083"/>
          <a:stretch>
            <a:fillRect/>
          </a:stretch>
        </p:blipFill>
        <p:spPr bwMode="auto">
          <a:xfrm>
            <a:off x="0" y="785813"/>
            <a:ext cx="4648200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 descr="IMG_5357">
            <a:extLst>
              <a:ext uri="{FF2B5EF4-FFF2-40B4-BE49-F238E27FC236}">
                <a16:creationId xmlns:a16="http://schemas.microsoft.com/office/drawing/2014/main" id="{4AF1F841-97EE-417C-B49B-CA12054A3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" t="12822" r="52470" b="5443"/>
          <a:stretch>
            <a:fillRect/>
          </a:stretch>
        </p:blipFill>
        <p:spPr bwMode="auto">
          <a:xfrm>
            <a:off x="4800600" y="1571625"/>
            <a:ext cx="41910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Text Box 4">
            <a:extLst>
              <a:ext uri="{FF2B5EF4-FFF2-40B4-BE49-F238E27FC236}">
                <a16:creationId xmlns:a16="http://schemas.microsoft.com/office/drawing/2014/main" id="{3DF6878A-AA72-499E-BA6E-7E9E5A739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14313"/>
            <a:ext cx="3733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x-none">
                <a:effectLst>
                  <a:outerShdw blurRad="38100" dist="38100" dir="2700000" algn="tl">
                    <a:srgbClr val="010199"/>
                  </a:outerShdw>
                </a:effectLst>
              </a:rPr>
              <a:t>Бактеријске</a:t>
            </a:r>
            <a:r>
              <a:rPr lang="en-US" dirty="0"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x-none">
                <a:effectLst>
                  <a:outerShdw blurRad="38100" dist="38100" dir="2700000" algn="tl">
                    <a:srgbClr val="010199"/>
                  </a:outerShdw>
                </a:effectLst>
              </a:rPr>
              <a:t>пнеумоније</a:t>
            </a:r>
            <a:endParaRPr lang="en-US" dirty="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</p:spTree>
  </p:cSld>
  <p:clrMapOvr>
    <a:masterClrMapping/>
  </p:clrMapOvr>
  <p:transition spd="slow" advTm="9297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8865CF79-A4D8-4B84-A42C-D5AC11DD7610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rgbClr val="FFFF66"/>
                </a:solidFill>
              </a:rPr>
              <a:t>ТУМОРИ</a:t>
            </a:r>
            <a:r>
              <a:rPr lang="sr-Latn-CS" altLang="en-US" sz="2800" b="1">
                <a:solidFill>
                  <a:srgbClr val="FFFF66"/>
                </a:solidFill>
              </a:rPr>
              <a:t> </a:t>
            </a:r>
            <a:r>
              <a:rPr lang="en-US" altLang="en-US" sz="2800" b="1">
                <a:solidFill>
                  <a:srgbClr val="FFFF66"/>
                </a:solidFill>
              </a:rPr>
              <a:t>БРОНХА</a:t>
            </a:r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530166D2-6901-48A3-A04E-27CE46D940B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x-none" sz="20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Хорнеров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SY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</a:t>
            </a:r>
            <a:r>
              <a:rPr lang="x-none" sz="20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птоза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x-none" sz="20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миоза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x-none" sz="20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x-none" sz="20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енофталмус</a:t>
            </a:r>
            <a:r>
              <a:rPr lang="sr-Latn-C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6084" name="Picture 6" descr="pancoast">
            <a:extLst>
              <a:ext uri="{FF2B5EF4-FFF2-40B4-BE49-F238E27FC236}">
                <a16:creationId xmlns:a16="http://schemas.microsoft.com/office/drawing/2014/main" id="{C15BE06F-303C-401A-8FAE-83518D0A224D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4813" y="285750"/>
            <a:ext cx="4533900" cy="4656138"/>
          </a:xfrm>
        </p:spPr>
      </p:pic>
      <p:pic>
        <p:nvPicPr>
          <p:cNvPr id="46085" name="Picture 7" descr="pancoast 1">
            <a:extLst>
              <a:ext uri="{FF2B5EF4-FFF2-40B4-BE49-F238E27FC236}">
                <a16:creationId xmlns:a16="http://schemas.microsoft.com/office/drawing/2014/main" id="{F5886F05-8B7D-461F-B80C-3B878EDA4AF9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3716338"/>
            <a:ext cx="2786063" cy="2879725"/>
          </a:xfrm>
          <a:noFill/>
        </p:spPr>
      </p:pic>
    </p:spTree>
  </p:cSld>
  <p:clrMapOvr>
    <a:masterClrMapping/>
  </p:clrMapOvr>
  <p:transition spd="slow" advTm="20168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11D7CDD4-8A6E-4DC0-97F3-BEFF82D5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3386138" cy="676275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rgbClr val="FFFF66"/>
                </a:solidFill>
              </a:rPr>
              <a:t>ТУМОРИ</a:t>
            </a:r>
            <a:r>
              <a:rPr lang="sr-Latn-CS" altLang="en-US" sz="2800" b="1">
                <a:solidFill>
                  <a:srgbClr val="FFFF66"/>
                </a:solidFill>
              </a:rPr>
              <a:t> </a:t>
            </a:r>
            <a:r>
              <a:rPr lang="en-US" altLang="en-US" sz="2800" b="1">
                <a:solidFill>
                  <a:srgbClr val="FFFF66"/>
                </a:solidFill>
              </a:rPr>
              <a:t>БРОНХА</a:t>
            </a:r>
          </a:p>
        </p:txBody>
      </p:sp>
      <p:pic>
        <p:nvPicPr>
          <p:cNvPr id="47107" name="Picture 6" descr="alveolarni ca">
            <a:extLst>
              <a:ext uri="{FF2B5EF4-FFF2-40B4-BE49-F238E27FC236}">
                <a16:creationId xmlns:a16="http://schemas.microsoft.com/office/drawing/2014/main" id="{9E842373-387C-4DEF-8EE0-4CC6E0B320D4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8813" y="1143000"/>
            <a:ext cx="7215187" cy="5286375"/>
          </a:xfrm>
          <a:noFill/>
        </p:spPr>
      </p:pic>
    </p:spTree>
  </p:cSld>
  <p:clrMapOvr>
    <a:masterClrMapping/>
  </p:clrMapOvr>
  <p:transition spd="slow" advTm="651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A85700FB-1C8E-43DA-A495-5509BAD792B0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rgbClr val="FFFF00"/>
                </a:solidFill>
              </a:rPr>
              <a:t>АПСЦЕС</a:t>
            </a:r>
            <a:r>
              <a:rPr lang="sr-Latn-CS" altLang="en-US" sz="2800" b="1">
                <a:solidFill>
                  <a:srgbClr val="FFFF00"/>
                </a:solidFill>
              </a:rPr>
              <a:t> </a:t>
            </a:r>
            <a:r>
              <a:rPr lang="en-US" altLang="en-US" sz="2800" b="1">
                <a:solidFill>
                  <a:srgbClr val="FFFF00"/>
                </a:solidFill>
              </a:rPr>
              <a:t>ПЛУЋА</a:t>
            </a:r>
          </a:p>
        </p:txBody>
      </p:sp>
      <p:pic>
        <p:nvPicPr>
          <p:cNvPr id="48131" name="Picture 5" descr="11 absc">
            <a:extLst>
              <a:ext uri="{FF2B5EF4-FFF2-40B4-BE49-F238E27FC236}">
                <a16:creationId xmlns:a16="http://schemas.microsoft.com/office/drawing/2014/main" id="{060CFB6E-553D-4356-97A8-0D384507C40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1928813"/>
            <a:ext cx="5048250" cy="3714750"/>
          </a:xfrm>
        </p:spPr>
      </p:pic>
      <p:pic>
        <p:nvPicPr>
          <p:cNvPr id="48132" name="Picture 9" descr="absces 1">
            <a:extLst>
              <a:ext uri="{FF2B5EF4-FFF2-40B4-BE49-F238E27FC236}">
                <a16:creationId xmlns:a16="http://schemas.microsoft.com/office/drawing/2014/main" id="{A76652B1-2AA2-4DEB-B5C7-62E3C881BE8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9363" y="0"/>
            <a:ext cx="3416300" cy="3357563"/>
          </a:xfrm>
        </p:spPr>
      </p:pic>
      <p:pic>
        <p:nvPicPr>
          <p:cNvPr id="48133" name="Picture 10" descr="absces 2">
            <a:extLst>
              <a:ext uri="{FF2B5EF4-FFF2-40B4-BE49-F238E27FC236}">
                <a16:creationId xmlns:a16="http://schemas.microsoft.com/office/drawing/2014/main" id="{6E88D6D7-FD61-4372-A209-3A016B3D9A3F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5313" y="3429000"/>
            <a:ext cx="2897187" cy="3286125"/>
          </a:xfrm>
          <a:noFill/>
        </p:spPr>
      </p:pic>
    </p:spTree>
  </p:cSld>
  <p:clrMapOvr>
    <a:masterClrMapping/>
  </p:clrMapOvr>
  <p:transition spd="slow" advTm="13849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3EC35008-A864-428A-A643-59BFE9C83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x-none" sz="3200" b="1">
                <a:solidFill>
                  <a:srgbClr val="FFFF66"/>
                </a:solidFill>
              </a:rPr>
              <a:t>АТЕЛЕКТАЗА</a:t>
            </a:r>
            <a:r>
              <a:rPr lang="x-none" sz="32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Ателес</a:t>
            </a:r>
            <a:r>
              <a:rPr lang="sr-Latn-C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x-none" sz="32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непотпун</a:t>
            </a:r>
            <a:r>
              <a:rPr lang="sr-Latn-C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 </a:t>
            </a:r>
            <a:r>
              <a:rPr lang="x-none" sz="32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ектазис</a:t>
            </a:r>
            <a:r>
              <a:rPr lang="sr-Latn-C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x-none" sz="32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шириње</a:t>
            </a:r>
            <a:endParaRPr lang="en-US" sz="3200" b="1" dirty="0">
              <a:solidFill>
                <a:srgbClr val="FFFF66"/>
              </a:solidFill>
            </a:endParaRPr>
          </a:p>
        </p:txBody>
      </p:sp>
      <p:pic>
        <p:nvPicPr>
          <p:cNvPr id="49155" name="Picture 7" descr="atelektaza">
            <a:extLst>
              <a:ext uri="{FF2B5EF4-FFF2-40B4-BE49-F238E27FC236}">
                <a16:creationId xmlns:a16="http://schemas.microsoft.com/office/drawing/2014/main" id="{2F1B378E-8EF6-40F8-8805-0580B62BCD3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0188" y="1214438"/>
            <a:ext cx="7181850" cy="5357812"/>
          </a:xfrm>
          <a:noFill/>
        </p:spPr>
      </p:pic>
    </p:spTree>
  </p:cSld>
  <p:clrMapOvr>
    <a:masterClrMapping/>
  </p:clrMapOvr>
  <p:transition spd="slow" advTm="1624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A3090222-30FA-4424-9451-5427288D0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85750"/>
            <a:ext cx="7772400" cy="2214563"/>
          </a:xfrm>
        </p:spPr>
        <p:txBody>
          <a:bodyPr/>
          <a:lstStyle/>
          <a:p>
            <a:pPr eaLnBrk="1" hangingPunct="1"/>
            <a:r>
              <a:rPr lang="en-US" altLang="en-US"/>
              <a:t>1.</a:t>
            </a:r>
            <a:r>
              <a:rPr lang="sr-Cyrl-CS" altLang="en-US"/>
              <a:t>Анамнеза</a:t>
            </a:r>
            <a:r>
              <a:rPr lang="sr-Latn-CS" altLang="en-US"/>
              <a:t> (</a:t>
            </a:r>
            <a:r>
              <a:rPr lang="sr-Cyrl-CS" altLang="en-US"/>
              <a:t>дисајне</a:t>
            </a:r>
            <a:r>
              <a:rPr lang="sr-Latn-CS" altLang="en-US"/>
              <a:t> </a:t>
            </a:r>
            <a:r>
              <a:rPr lang="sr-Cyrl-CS" altLang="en-US"/>
              <a:t>тегобе</a:t>
            </a:r>
            <a:r>
              <a:rPr lang="sr-Latn-CS" altLang="en-US"/>
              <a:t>)</a:t>
            </a:r>
            <a:br>
              <a:rPr lang="sr-Latn-CS" altLang="en-US"/>
            </a:br>
            <a:r>
              <a:rPr lang="en-US" altLang="en-US"/>
              <a:t>2.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респираторних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болесника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F4296070-334C-41B3-81F2-F80FBE60AE7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2643188"/>
            <a:ext cx="7772400" cy="3376612"/>
          </a:xfrm>
        </p:spPr>
        <p:txBody>
          <a:bodyPr/>
          <a:lstStyle/>
          <a:p>
            <a:pPr eaLnBrk="1" hangingPunct="1"/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дисајне</a:t>
            </a:r>
            <a:r>
              <a:rPr lang="sr-Latn-CS" altLang="en-US"/>
              <a:t> </a:t>
            </a:r>
            <a:r>
              <a:rPr lang="sr-Cyrl-CS" altLang="en-US"/>
              <a:t>форме</a:t>
            </a:r>
            <a:r>
              <a:rPr lang="sr-Latn-CS" altLang="en-US"/>
              <a:t> (</a:t>
            </a:r>
            <a:r>
              <a:rPr lang="sr-Cyrl-CS" altLang="en-US"/>
              <a:t>костално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усправном</a:t>
            </a:r>
            <a:r>
              <a:rPr lang="sr-Latn-CS" altLang="en-US"/>
              <a:t>)</a:t>
            </a:r>
          </a:p>
          <a:p>
            <a:pPr eaLnBrk="1" hangingPunct="1"/>
            <a:r>
              <a:rPr lang="sr-Latn-CS" altLang="en-US"/>
              <a:t>A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нализа</a:t>
            </a:r>
            <a:r>
              <a:rPr lang="sr-Latn-CS" altLang="en-US"/>
              <a:t> </a:t>
            </a:r>
            <a:r>
              <a:rPr lang="sr-Cyrl-CS" altLang="en-US"/>
              <a:t>односа</a:t>
            </a:r>
            <a:r>
              <a:rPr lang="sr-Latn-CS" altLang="en-US"/>
              <a:t> </a:t>
            </a:r>
            <a:r>
              <a:rPr lang="sr-Cyrl-CS" altLang="en-US"/>
              <a:t>инспиријума</a:t>
            </a:r>
            <a:r>
              <a:rPr lang="sr-Latn-CS" altLang="en-US"/>
              <a:t>:</a:t>
            </a:r>
            <a:r>
              <a:rPr lang="sr-Cyrl-CS" altLang="en-US"/>
              <a:t>експиријума</a:t>
            </a:r>
            <a:r>
              <a:rPr lang="sr-Latn-CS" altLang="en-US"/>
              <a:t> </a:t>
            </a:r>
            <a:r>
              <a:rPr lang="sr-Cyrl-CS" altLang="en-US"/>
              <a:t>(</a:t>
            </a:r>
            <a:r>
              <a:rPr lang="sr-Latn-CS" altLang="en-US"/>
              <a:t>1:2</a:t>
            </a:r>
            <a:r>
              <a:rPr lang="sr-Cyrl-CS" altLang="en-US"/>
              <a:t>) </a:t>
            </a:r>
            <a:endParaRPr lang="sr-Latn-CS" altLang="en-US"/>
          </a:p>
          <a:p>
            <a:pPr eaLnBrk="1" hangingPunct="1"/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дисајне</a:t>
            </a:r>
            <a:r>
              <a:rPr lang="sr-Latn-CS" altLang="en-US"/>
              <a:t> </a:t>
            </a:r>
            <a:r>
              <a:rPr lang="sr-Cyrl-CS" altLang="en-US"/>
              <a:t>мускулатуре</a:t>
            </a:r>
            <a:endParaRPr lang="sr-Latn-CS" altLang="en-US"/>
          </a:p>
          <a:p>
            <a:pPr eaLnBrk="1" hangingPunct="1"/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телесног</a:t>
            </a:r>
            <a:r>
              <a:rPr lang="sr-Latn-CS" altLang="en-US"/>
              <a:t> </a:t>
            </a:r>
            <a:r>
              <a:rPr lang="sr-Cyrl-CS" altLang="en-US"/>
              <a:t>држања</a:t>
            </a:r>
            <a:endParaRPr lang="sr-Latn-CS" altLang="en-US"/>
          </a:p>
          <a:p>
            <a:pPr eaLnBrk="1" hangingPunct="1"/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облика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покретљивости</a:t>
            </a:r>
            <a:r>
              <a:rPr lang="sr-Latn-CS" altLang="en-US"/>
              <a:t> </a:t>
            </a:r>
            <a:r>
              <a:rPr lang="sr-Cyrl-CS" altLang="en-US"/>
              <a:t>торакса</a:t>
            </a:r>
            <a:endParaRPr lang="sr-Latn-CS" altLang="en-US"/>
          </a:p>
          <a:p>
            <a:pPr eaLnBrk="1" hangingPunct="1"/>
            <a:r>
              <a:rPr lang="sr-Cyrl-CS" altLang="en-US"/>
              <a:t>Анализа</a:t>
            </a:r>
            <a:r>
              <a:rPr lang="sr-Latn-CS" altLang="en-US"/>
              <a:t> </a:t>
            </a:r>
            <a:r>
              <a:rPr lang="sr-Cyrl-CS" altLang="en-US"/>
              <a:t>способности</a:t>
            </a:r>
            <a:r>
              <a:rPr lang="sr-Latn-CS" altLang="en-US"/>
              <a:t> </a:t>
            </a:r>
            <a:r>
              <a:rPr lang="sr-Cyrl-CS" altLang="en-US"/>
              <a:t>савлађивања</a:t>
            </a:r>
            <a:r>
              <a:rPr lang="sr-Latn-CS" altLang="en-US"/>
              <a:t> </a:t>
            </a:r>
            <a:r>
              <a:rPr lang="sr-Cyrl-CS" altLang="en-US"/>
              <a:t>оптерећења</a:t>
            </a:r>
            <a:endParaRPr lang="sr-Latn-CS" altLang="en-US"/>
          </a:p>
        </p:txBody>
      </p:sp>
    </p:spTree>
  </p:cSld>
  <p:clrMapOvr>
    <a:masterClrMapping/>
  </p:clrMapOvr>
  <p:transition spd="slow" advTm="52556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Naslov 1">
            <a:extLst>
              <a:ext uri="{FF2B5EF4-FFF2-40B4-BE49-F238E27FC236}">
                <a16:creationId xmlns:a16="http://schemas.microsoft.com/office/drawing/2014/main" id="{A6BF80D2-2E9B-401F-B3EE-A7072225B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993775"/>
          </a:xfrm>
        </p:spPr>
        <p:txBody>
          <a:bodyPr/>
          <a:lstStyle/>
          <a:p>
            <a:r>
              <a:rPr lang="ru-RU" altLang="en-US" b="1"/>
              <a:t>Функционална процена пацијената са плућним обољењима</a:t>
            </a:r>
            <a:endParaRPr lang="en-US" altLang="en-US"/>
          </a:p>
        </p:txBody>
      </p:sp>
      <p:sp>
        <p:nvSpPr>
          <p:cNvPr id="51203" name="Čuvar mesta za sadržaj 2">
            <a:extLst>
              <a:ext uri="{FF2B5EF4-FFF2-40B4-BE49-F238E27FC236}">
                <a16:creationId xmlns:a16="http://schemas.microsoft.com/office/drawing/2014/main" id="{B2075364-0236-4115-B31A-D1CEAB6AA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sz="2400" b="1"/>
              <a:t>Витални знаци</a:t>
            </a:r>
            <a:r>
              <a:rPr lang="en-US" altLang="en-US" sz="2400"/>
              <a:t>: ТА, HR, </a:t>
            </a:r>
            <a:r>
              <a:rPr lang="el-GR" altLang="en-US" sz="2400"/>
              <a:t>γ</a:t>
            </a:r>
            <a:r>
              <a:rPr lang="en-US" altLang="en-US" sz="2400"/>
              <a:t> дисања, сатурација О</a:t>
            </a:r>
            <a:r>
              <a:rPr lang="en-US" altLang="en-US" sz="2000"/>
              <a:t>2</a:t>
            </a:r>
            <a:r>
              <a:rPr lang="en-US" altLang="en-US" sz="2400"/>
              <a:t>, tt</a:t>
            </a:r>
            <a:r>
              <a:rPr lang="en-US" altLang="en-US" sz="2400">
                <a:cs typeface="Calibri" panose="020F0502020204030204" pitchFamily="34" charset="0"/>
              </a:rPr>
              <a:t>⁰</a:t>
            </a:r>
          </a:p>
          <a:p>
            <a:pPr>
              <a:spcBef>
                <a:spcPts val="1800"/>
              </a:spcBef>
            </a:pPr>
            <a:r>
              <a:rPr lang="en-US" altLang="en-US" sz="2400" b="1"/>
              <a:t>Инспекција</a:t>
            </a:r>
            <a:r>
              <a:rPr lang="en-US" altLang="en-US" sz="2400"/>
              <a:t>: образац дисања; симетричност покрета грудног коша; деформитети грудног коша и кичменог стуба</a:t>
            </a:r>
          </a:p>
          <a:p>
            <a:pPr>
              <a:spcBef>
                <a:spcPts val="1800"/>
              </a:spcBef>
            </a:pPr>
            <a:r>
              <a:rPr lang="en-US" altLang="en-US" sz="2400" b="1">
                <a:cs typeface="Calibri" panose="020F0502020204030204" pitchFamily="34" charset="0"/>
              </a:rPr>
              <a:t>Палпација</a:t>
            </a:r>
            <a:r>
              <a:rPr lang="en-US" altLang="en-US" sz="2400">
                <a:cs typeface="Calibri" panose="020F0502020204030204" pitchFamily="34" charset="0"/>
              </a:rPr>
              <a:t>: еластичност грудног коша; </a:t>
            </a:r>
            <a:r>
              <a:rPr lang="en-US" altLang="en-US" sz="2400"/>
              <a:t>симетричност покрета грудног коша</a:t>
            </a:r>
          </a:p>
          <a:p>
            <a:pPr>
              <a:spcBef>
                <a:spcPts val="1800"/>
              </a:spcBef>
            </a:pPr>
            <a:r>
              <a:rPr lang="en-US" altLang="en-US" sz="2400" b="1"/>
              <a:t>Респираторни индекс (индекс дисања)</a:t>
            </a:r>
            <a:endParaRPr lang="en-US" altLang="en-US" sz="2400"/>
          </a:p>
          <a:p>
            <a:pPr>
              <a:spcBef>
                <a:spcPts val="1800"/>
              </a:spcBef>
            </a:pPr>
            <a:r>
              <a:rPr lang="en-US" altLang="en-US" sz="2400" b="1">
                <a:cs typeface="Calibri" panose="020F0502020204030204" pitchFamily="34" charset="0"/>
              </a:rPr>
              <a:t>Функционални тестови</a:t>
            </a:r>
            <a:r>
              <a:rPr lang="en-US" altLang="en-US" sz="2400">
                <a:cs typeface="Calibri" panose="020F0502020204030204" pitchFamily="34" charset="0"/>
              </a:rPr>
              <a:t>: 6-min и 12-min тест хода</a:t>
            </a:r>
          </a:p>
          <a:p>
            <a:pPr>
              <a:spcBef>
                <a:spcPts val="1800"/>
              </a:spcBef>
            </a:pPr>
            <a:r>
              <a:rPr lang="en-US" altLang="en-US" sz="2400" b="1">
                <a:cs typeface="Calibri" panose="020F0502020204030204" pitchFamily="34" charset="0"/>
              </a:rPr>
              <a:t>Упитници АДЖ</a:t>
            </a:r>
          </a:p>
          <a:p>
            <a:endParaRPr lang="en-US" altLang="en-US" sz="2400">
              <a:cs typeface="Calibri" panose="020F0502020204030204" pitchFamily="34" charset="0"/>
            </a:endParaRPr>
          </a:p>
          <a:p>
            <a:endParaRPr lang="en-US" altLang="en-US" sz="2400"/>
          </a:p>
        </p:txBody>
      </p:sp>
      <p:sp>
        <p:nvSpPr>
          <p:cNvPr id="51204" name="Čuvar mesta za broj slajda 3">
            <a:extLst>
              <a:ext uri="{FF2B5EF4-FFF2-40B4-BE49-F238E27FC236}">
                <a16:creationId xmlns:a16="http://schemas.microsoft.com/office/drawing/2014/main" id="{05D3B2ED-DA0E-45BA-89A6-4C293C4EDC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2EAA015-22CA-4958-9BDF-F17A3A636E0A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3653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46F53B2-52BF-4E8A-9462-89580634F34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304800"/>
            <a:ext cx="4114800" cy="6248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sr-Latn-CS" altLang="en-US" sz="200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sr-Cyrl-CS" altLang="en-US" sz="3200"/>
              <a:t>Респираторна</a:t>
            </a:r>
            <a:r>
              <a:rPr lang="sr-Latn-CS" altLang="en-US" sz="3200"/>
              <a:t> </a:t>
            </a:r>
            <a:r>
              <a:rPr lang="sr-Cyrl-CS" altLang="en-US" sz="3200"/>
              <a:t>јединица</a:t>
            </a:r>
            <a:r>
              <a:rPr lang="sr-Latn-CS" altLang="en-US" sz="3200"/>
              <a:t> (</a:t>
            </a:r>
            <a:r>
              <a:rPr lang="sr-Cyrl-CS" altLang="en-US" sz="3200"/>
              <a:t>око</a:t>
            </a:r>
            <a:r>
              <a:rPr lang="sr-Latn-CS" altLang="en-US" sz="3200"/>
              <a:t> 300 </a:t>
            </a:r>
            <a:r>
              <a:rPr lang="sr-Cyrl-CS" altLang="en-US" sz="3200"/>
              <a:t>милиона</a:t>
            </a:r>
            <a:r>
              <a:rPr lang="sr-Latn-CS" altLang="en-US" sz="3200"/>
              <a:t> </a:t>
            </a:r>
            <a:r>
              <a:rPr lang="sr-Cyrl-CS" altLang="en-US" sz="3200"/>
              <a:t>у</a:t>
            </a:r>
            <a:r>
              <a:rPr lang="sr-Latn-CS" altLang="en-US" sz="3200"/>
              <a:t> </a:t>
            </a:r>
            <a:r>
              <a:rPr lang="sr-Cyrl-CS" altLang="en-US" sz="3200"/>
              <a:t>плућима</a:t>
            </a:r>
            <a:r>
              <a:rPr lang="sr-Latn-CS" altLang="en-US" sz="3200"/>
              <a:t>):</a:t>
            </a:r>
          </a:p>
          <a:p>
            <a:pPr>
              <a:buFont typeface="Wingdings" panose="05000000000000000000" pitchFamily="2" charset="2"/>
              <a:buNone/>
            </a:pPr>
            <a:endParaRPr lang="sr-Latn-CS" altLang="en-US" sz="3200"/>
          </a:p>
          <a:p>
            <a:r>
              <a:rPr lang="sr-Cyrl-CS" altLang="en-US" sz="3200"/>
              <a:t>респираторна</a:t>
            </a:r>
            <a:r>
              <a:rPr lang="sr-Latn-CS" altLang="en-US" sz="3200"/>
              <a:t> </a:t>
            </a:r>
            <a:r>
              <a:rPr lang="sr-Cyrl-CS" altLang="en-US" sz="3200"/>
              <a:t>бронхиола</a:t>
            </a:r>
            <a:endParaRPr lang="sr-Latn-CS" altLang="en-US" sz="3200"/>
          </a:p>
          <a:p>
            <a:r>
              <a:rPr lang="sr-Cyrl-CS" altLang="en-US" sz="3200"/>
              <a:t>алвеоларни</a:t>
            </a:r>
            <a:r>
              <a:rPr lang="sr-Latn-CS" altLang="en-US" sz="3200"/>
              <a:t> </a:t>
            </a:r>
            <a:r>
              <a:rPr lang="sr-Cyrl-CS" altLang="en-US" sz="3200"/>
              <a:t>дуктус</a:t>
            </a:r>
            <a:endParaRPr lang="sr-Latn-CS" altLang="en-US" sz="3200"/>
          </a:p>
          <a:p>
            <a:r>
              <a:rPr lang="sr-Cyrl-CS" altLang="en-US" sz="3200"/>
              <a:t>атријум</a:t>
            </a:r>
            <a:endParaRPr lang="sr-Latn-CS" altLang="en-US" sz="3200"/>
          </a:p>
          <a:p>
            <a:r>
              <a:rPr lang="sr-Cyrl-CS" altLang="en-US" sz="3200"/>
              <a:t>алвеола</a:t>
            </a:r>
            <a:r>
              <a:rPr lang="sr-Latn-CS" altLang="en-US" sz="3200"/>
              <a:t> (</a:t>
            </a:r>
            <a:r>
              <a:rPr lang="sr-Cyrl-CS" altLang="en-US" sz="3200"/>
              <a:t>дијаметар</a:t>
            </a:r>
            <a:r>
              <a:rPr lang="sr-Latn-CS" altLang="en-US" sz="3200"/>
              <a:t> 0.2 </a:t>
            </a:r>
            <a:r>
              <a:rPr lang="sr-Cyrl-CS" altLang="en-US" sz="3200"/>
              <a:t>мм</a:t>
            </a:r>
            <a:r>
              <a:rPr lang="sr-Latn-CS" altLang="en-US" sz="3200"/>
              <a:t>)</a:t>
            </a:r>
            <a:endParaRPr lang="en-US" altLang="en-US" sz="3200"/>
          </a:p>
        </p:txBody>
      </p:sp>
      <p:pic>
        <p:nvPicPr>
          <p:cNvPr id="12291" name="Picture 3" descr="RESP 39-7">
            <a:extLst>
              <a:ext uri="{FF2B5EF4-FFF2-40B4-BE49-F238E27FC236}">
                <a16:creationId xmlns:a16="http://schemas.microsoft.com/office/drawing/2014/main" id="{FA822D80-CF0C-42F7-9D04-54FDC3560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33400"/>
            <a:ext cx="4953000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RESP 39-7 TEKST">
            <a:extLst>
              <a:ext uri="{FF2B5EF4-FFF2-40B4-BE49-F238E27FC236}">
                <a16:creationId xmlns:a16="http://schemas.microsoft.com/office/drawing/2014/main" id="{C59F0C0E-E858-491B-8FB4-37291590E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486400"/>
            <a:ext cx="495300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3570"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E521BF0-CD3A-4F50-989D-7ACA4D6876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Антропометријска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мерења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грудног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коша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BB062AB7-C161-407F-9119-166AA33C3E5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8686800" cy="4572000"/>
          </a:xfrm>
        </p:spPr>
        <p:txBody>
          <a:bodyPr/>
          <a:lstStyle/>
          <a:p>
            <a:pPr eaLnBrk="1" hangingPunct="1"/>
            <a:r>
              <a:rPr lang="sr-Cyrl-CS" altLang="en-US"/>
              <a:t>Мерење</a:t>
            </a:r>
            <a:r>
              <a:rPr lang="sr-Latn-CS" altLang="en-US"/>
              <a:t> </a:t>
            </a:r>
            <a:r>
              <a:rPr lang="sr-Cyrl-CS" altLang="en-US"/>
              <a:t>покретљивости</a:t>
            </a:r>
            <a:r>
              <a:rPr lang="sr-Latn-CS" altLang="en-US"/>
              <a:t> </a:t>
            </a:r>
            <a:r>
              <a:rPr lang="sr-Cyrl-CS" altLang="en-US"/>
              <a:t>торакса</a:t>
            </a:r>
            <a:r>
              <a:rPr lang="sr-Latn-CS" altLang="en-US"/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(</a:t>
            </a:r>
            <a:r>
              <a:rPr lang="sr-Cyrl-CS" altLang="en-US"/>
              <a:t>1.аксиле 2.</a:t>
            </a:r>
            <a:r>
              <a:rPr lang="sr-Latn-CS" altLang="en-US"/>
              <a:t> 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proc xyphoideus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3.</a:t>
            </a:r>
            <a:r>
              <a:rPr lang="sr-Cyrl-CS" altLang="en-US"/>
              <a:t>испод</a:t>
            </a:r>
            <a:r>
              <a:rPr lang="sr-Latn-CS" altLang="en-US"/>
              <a:t> </a:t>
            </a:r>
            <a:r>
              <a:rPr lang="sr-Cyrl-CS" altLang="en-US"/>
              <a:t>ребара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Мерење</a:t>
            </a:r>
            <a:r>
              <a:rPr lang="sr-Latn-CS" altLang="en-US"/>
              <a:t> </a:t>
            </a:r>
            <a:r>
              <a:rPr lang="sr-Cyrl-CS" altLang="en-US"/>
              <a:t>индекса</a:t>
            </a:r>
            <a:r>
              <a:rPr lang="sr-Latn-CS" altLang="en-US"/>
              <a:t> </a:t>
            </a:r>
            <a:r>
              <a:rPr lang="sr-Cyrl-CS" altLang="en-US"/>
              <a:t>дисања </a:t>
            </a:r>
            <a:r>
              <a:rPr lang="sr-Latn-CS" altLang="en-US"/>
              <a:t>(7-12 </a:t>
            </a:r>
            <a:r>
              <a:rPr lang="sr-Cyrl-CS" altLang="en-US"/>
              <a:t>одрасли</a:t>
            </a:r>
            <a:r>
              <a:rPr lang="sr-Latn-CS" altLang="en-US"/>
              <a:t>;5-8 </a:t>
            </a:r>
            <a:r>
              <a:rPr lang="sr-Cyrl-CS" altLang="en-US"/>
              <a:t>деца</a:t>
            </a:r>
            <a:endParaRPr lang="sr-Latn-CS" altLang="en-US"/>
          </a:p>
          <a:p>
            <a:pPr eaLnBrk="1" hangingPunct="1"/>
            <a:r>
              <a:rPr lang="sr-Cyrl-CS" altLang="en-US"/>
              <a:t>Мерење</a:t>
            </a:r>
            <a:r>
              <a:rPr lang="sr-Latn-CS" altLang="en-US"/>
              <a:t> </a:t>
            </a:r>
            <a:r>
              <a:rPr lang="sr-Cyrl-CS" altLang="en-US"/>
              <a:t>дијаметара</a:t>
            </a:r>
            <a:r>
              <a:rPr lang="sr-Latn-CS" altLang="en-US"/>
              <a:t>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r>
              <a:rPr lang="sr-Latn-CS" altLang="en-US"/>
              <a:t>(</a:t>
            </a:r>
            <a:r>
              <a:rPr lang="sr-Cyrl-CS" altLang="en-US"/>
              <a:t>саг</a:t>
            </a:r>
            <a:r>
              <a:rPr lang="sr-Latn-CS" altLang="en-US"/>
              <a:t>: </a:t>
            </a:r>
            <a:r>
              <a:rPr lang="sr-Cyrl-CS" altLang="en-US"/>
              <a:t>тран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Мерење</a:t>
            </a:r>
            <a:r>
              <a:rPr lang="sr-Latn-CS" altLang="en-US"/>
              <a:t> </a:t>
            </a:r>
            <a:r>
              <a:rPr lang="sr-Cyrl-CS" altLang="en-US"/>
              <a:t>доњег</a:t>
            </a:r>
            <a:r>
              <a:rPr lang="sr-Latn-CS" altLang="en-US"/>
              <a:t> </a:t>
            </a:r>
            <a:r>
              <a:rPr lang="sr-Cyrl-CS" altLang="en-US"/>
              <a:t>ребарног</a:t>
            </a:r>
            <a:r>
              <a:rPr lang="sr-Latn-CS" altLang="en-US"/>
              <a:t> </a:t>
            </a:r>
            <a:r>
              <a:rPr lang="sr-Cyrl-CS" altLang="en-US"/>
              <a:t>угла</a:t>
            </a:r>
            <a:r>
              <a:rPr lang="sr-Latn-CS" altLang="en-US"/>
              <a:t> (45 </a:t>
            </a:r>
            <a:r>
              <a:rPr lang="sr-Cyrl-CS" altLang="en-US"/>
              <a:t>степени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Тестирање</a:t>
            </a:r>
            <a:r>
              <a:rPr lang="sr-Latn-CS" altLang="en-US"/>
              <a:t> </a:t>
            </a:r>
            <a:r>
              <a:rPr lang="sr-Cyrl-CS" altLang="en-US"/>
              <a:t>снаге трбушне</a:t>
            </a:r>
            <a:r>
              <a:rPr lang="sr-Latn-CS" altLang="en-US"/>
              <a:t> </a:t>
            </a:r>
            <a:r>
              <a:rPr lang="sr-Cyrl-CS" altLang="en-US"/>
              <a:t>мускулатуре</a:t>
            </a:r>
            <a:endParaRPr lang="sr-Latn-CS" altLang="en-US"/>
          </a:p>
          <a:p>
            <a:pPr eaLnBrk="1" hangingPunct="1"/>
            <a:r>
              <a:rPr lang="sr-Cyrl-CS" altLang="en-US"/>
              <a:t>Функционални</a:t>
            </a:r>
            <a:r>
              <a:rPr lang="sr-Latn-CS" altLang="en-US"/>
              <a:t> </a:t>
            </a:r>
            <a:r>
              <a:rPr lang="sr-Cyrl-CS" altLang="en-US"/>
              <a:t>тестови</a:t>
            </a:r>
            <a:endParaRPr lang="sr-Latn-CS" altLang="en-US"/>
          </a:p>
        </p:txBody>
      </p:sp>
    </p:spTree>
  </p:cSld>
  <p:clrMapOvr>
    <a:masterClrMapping/>
  </p:clrMapOvr>
  <p:transition spd="slow" advTm="68787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56BF1352-3E6A-430F-927B-3BB1BC0E2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Функционални</a:t>
            </a:r>
            <a:r>
              <a:rPr lang="sr-Latn-CS" altLang="en-US"/>
              <a:t> </a:t>
            </a:r>
            <a:r>
              <a:rPr lang="sr-Cyrl-CS" altLang="en-US"/>
              <a:t>тестови</a:t>
            </a:r>
            <a:r>
              <a:rPr lang="sr-Latn-CS" altLang="en-US"/>
              <a:t>-12 </a:t>
            </a:r>
            <a:r>
              <a:rPr lang="sr-Cyrl-CS" altLang="en-US"/>
              <a:t>МД</a:t>
            </a:r>
            <a:r>
              <a:rPr lang="sr-Latn-CS" altLang="en-US"/>
              <a:t> </a:t>
            </a:r>
            <a:r>
              <a:rPr lang="sr-Cyrl-CS" altLang="en-US"/>
              <a:t>тест</a:t>
            </a:r>
            <a:endParaRPr lang="sr-Latn-CS" alt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9C4E4178-8A36-4B6D-9758-74BD524E83E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Модификација</a:t>
            </a:r>
            <a:r>
              <a:rPr lang="sr-Latn-CS" altLang="en-US"/>
              <a:t> </a:t>
            </a:r>
            <a:r>
              <a:rPr lang="sr-Cyrl-CS" altLang="en-US"/>
              <a:t>Купер</a:t>
            </a:r>
            <a:r>
              <a:rPr lang="sr-Latn-CS" altLang="en-US"/>
              <a:t>-</a:t>
            </a:r>
            <a:r>
              <a:rPr lang="sr-Cyrl-CS" altLang="en-US"/>
              <a:t>овог</a:t>
            </a:r>
            <a:r>
              <a:rPr lang="sr-Latn-CS" altLang="en-US"/>
              <a:t> </a:t>
            </a:r>
            <a:r>
              <a:rPr lang="sr-Cyrl-CS" altLang="en-US"/>
              <a:t>теста</a:t>
            </a:r>
            <a:r>
              <a:rPr lang="sr-Latn-CS" altLang="en-US"/>
              <a:t> </a:t>
            </a:r>
            <a:r>
              <a:rPr lang="sr-Cyrl-CS" altLang="en-US"/>
              <a:t>из</a:t>
            </a:r>
            <a:r>
              <a:rPr lang="sr-Latn-CS" altLang="en-US"/>
              <a:t> 1976.</a:t>
            </a:r>
          </a:p>
          <a:p>
            <a:pPr eaLnBrk="1" hangingPunct="1"/>
            <a:r>
              <a:rPr lang="sr-Cyrl-CS" altLang="en-US"/>
              <a:t>Мери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пут</a:t>
            </a:r>
            <a:r>
              <a:rPr lang="sr-Latn-CS" altLang="en-US"/>
              <a:t> </a:t>
            </a:r>
            <a:r>
              <a:rPr lang="sr-Cyrl-CS" altLang="en-US"/>
              <a:t>који</a:t>
            </a:r>
            <a:r>
              <a:rPr lang="sr-Latn-CS" altLang="en-US"/>
              <a:t> </a:t>
            </a:r>
            <a:r>
              <a:rPr lang="sr-Cyrl-CS" altLang="en-US"/>
              <a:t>болесник</a:t>
            </a:r>
            <a:r>
              <a:rPr lang="sr-Latn-CS" altLang="en-US"/>
              <a:t> </a:t>
            </a:r>
            <a:r>
              <a:rPr lang="sr-Cyrl-CS" altLang="en-US"/>
              <a:t>пређе</a:t>
            </a:r>
            <a:r>
              <a:rPr lang="sr-Latn-CS" altLang="en-US"/>
              <a:t> </a:t>
            </a:r>
            <a:r>
              <a:rPr lang="sr-Cyrl-CS" altLang="en-US"/>
              <a:t>за</a:t>
            </a:r>
            <a:r>
              <a:rPr lang="sr-Latn-CS" altLang="en-US"/>
              <a:t> 12 </a:t>
            </a:r>
            <a:r>
              <a:rPr lang="sr-Cyrl-CS" altLang="en-US"/>
              <a:t>мин</a:t>
            </a:r>
            <a:r>
              <a:rPr lang="sr-Latn-CS" altLang="en-US"/>
              <a:t> </a:t>
            </a:r>
            <a:r>
              <a:rPr lang="sr-Cyrl-CS" altLang="en-US"/>
              <a:t>по</a:t>
            </a:r>
            <a:r>
              <a:rPr lang="sr-Latn-CS" altLang="en-US"/>
              <a:t> </a:t>
            </a:r>
            <a:r>
              <a:rPr lang="sr-Cyrl-CS" altLang="en-US"/>
              <a:t>равном</a:t>
            </a:r>
            <a:endParaRPr lang="sr-Latn-CS" altLang="en-US"/>
          </a:p>
          <a:p>
            <a:pPr eaLnBrk="1" hangingPunct="1"/>
            <a:r>
              <a:rPr lang="sr-Latn-CS" altLang="en-US"/>
              <a:t>1200 </a:t>
            </a:r>
            <a:r>
              <a:rPr lang="sr-Cyrl-CS" altLang="en-US"/>
              <a:t>м</a:t>
            </a:r>
            <a:r>
              <a:rPr lang="sr-Latn-CS" altLang="en-US"/>
              <a:t> –</a:t>
            </a:r>
            <a:r>
              <a:rPr lang="sr-Cyrl-CS" altLang="en-US"/>
              <a:t>добар</a:t>
            </a:r>
            <a:r>
              <a:rPr lang="sr-Latn-CS" altLang="en-US"/>
              <a:t> </a:t>
            </a:r>
            <a:r>
              <a:rPr lang="sr-Cyrl-CS" altLang="en-US"/>
              <a:t>опоравак</a:t>
            </a:r>
            <a:r>
              <a:rPr lang="sr-Latn-CS" altLang="en-US"/>
              <a:t>, </a:t>
            </a:r>
            <a:r>
              <a:rPr lang="sr-Cyrl-CS" altLang="en-US"/>
              <a:t>испод</a:t>
            </a:r>
            <a:r>
              <a:rPr lang="sr-Latn-CS" altLang="en-US"/>
              <a:t> 800 </a:t>
            </a:r>
            <a:r>
              <a:rPr lang="sr-Cyrl-CS" altLang="en-US"/>
              <a:t>теже</a:t>
            </a:r>
            <a:r>
              <a:rPr lang="sr-Latn-CS" altLang="en-US"/>
              <a:t> </a:t>
            </a:r>
            <a:r>
              <a:rPr lang="sr-Cyrl-CS" altLang="en-US"/>
              <a:t>оштећење</a:t>
            </a:r>
            <a:r>
              <a:rPr lang="sr-Latn-CS" altLang="en-US"/>
              <a:t> </a:t>
            </a:r>
            <a:r>
              <a:rPr lang="sr-Cyrl-CS" altLang="en-US"/>
              <a:t>респираторне</a:t>
            </a:r>
            <a:r>
              <a:rPr lang="sr-Latn-CS" altLang="en-US"/>
              <a:t> </a:t>
            </a:r>
            <a:r>
              <a:rPr lang="sr-Cyrl-CS" altLang="en-US"/>
              <a:t>функције</a:t>
            </a:r>
            <a:endParaRPr lang="sr-Latn-CS" altLang="en-US"/>
          </a:p>
        </p:txBody>
      </p:sp>
    </p:spTree>
  </p:cSld>
  <p:clrMapOvr>
    <a:masterClrMapping/>
  </p:clrMapOvr>
  <p:transition spd="slow" advTm="5699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584EE03-9CF8-4AF4-A66A-241C79FCE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solidFill>
                  <a:srgbClr val="00B0F0"/>
                </a:solidFill>
              </a:rPr>
              <a:t>Патогенеза</a:t>
            </a:r>
            <a:r>
              <a:rPr lang="sr-Latn-CS" altLang="en-US">
                <a:solidFill>
                  <a:srgbClr val="00B0F0"/>
                </a:solidFill>
              </a:rPr>
              <a:t> </a:t>
            </a:r>
            <a:r>
              <a:rPr lang="sr-Cyrl-CS" altLang="en-US">
                <a:solidFill>
                  <a:srgbClr val="00B0F0"/>
                </a:solidFill>
              </a:rPr>
              <a:t>ХОПБ</a:t>
            </a:r>
            <a:endParaRPr lang="sr-Latn-CS" altLang="en-US">
              <a:solidFill>
                <a:srgbClr val="00B0F0"/>
              </a:solidFill>
            </a:endParaRP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DC1134F9-AB99-4C46-BC6F-81F75493FD95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Иританси</a:t>
            </a:r>
            <a:r>
              <a:rPr lang="sr-Latn-CS" sz="2400" dirty="0"/>
              <a:t> (</a:t>
            </a:r>
            <a:r>
              <a:rPr lang="sr-Cyrl-CS" sz="2400" dirty="0"/>
              <a:t>механички</a:t>
            </a:r>
            <a:r>
              <a:rPr lang="sr-Latn-CS" sz="2400" dirty="0"/>
              <a:t>, </a:t>
            </a:r>
            <a:r>
              <a:rPr lang="sr-Cyrl-CS" sz="2400" dirty="0"/>
              <a:t>хемијски</a:t>
            </a:r>
            <a:r>
              <a:rPr lang="sr-Latn-CS" sz="2400" dirty="0"/>
              <a:t>, </a:t>
            </a:r>
            <a:r>
              <a:rPr lang="sr-Cyrl-CS" sz="2400" dirty="0"/>
              <a:t>бактеријски</a:t>
            </a:r>
            <a:r>
              <a:rPr lang="sr-Latn-CS" sz="2400" dirty="0"/>
              <a:t>)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Промена</a:t>
            </a:r>
            <a:r>
              <a:rPr lang="sr-Latn-CS" sz="2400" dirty="0"/>
              <a:t> </a:t>
            </a:r>
            <a:r>
              <a:rPr lang="sr-Cyrl-CS" sz="2400" dirty="0"/>
              <a:t>функције</a:t>
            </a:r>
            <a:r>
              <a:rPr lang="sr-Latn-CS" sz="2400" dirty="0"/>
              <a:t> </a:t>
            </a:r>
            <a:r>
              <a:rPr lang="sr-Cyrl-CS" sz="2400" dirty="0"/>
              <a:t>цилијарног</a:t>
            </a:r>
            <a:r>
              <a:rPr lang="sr-Latn-CS" sz="2400" dirty="0"/>
              <a:t> </a:t>
            </a:r>
            <a:r>
              <a:rPr lang="sr-Cyrl-CS" sz="2400" dirty="0"/>
              <a:t>система</a:t>
            </a:r>
            <a:r>
              <a:rPr lang="sr-Latn-CS" sz="2400" dirty="0"/>
              <a:t>,</a:t>
            </a:r>
            <a:r>
              <a:rPr lang="sr-Cyrl-CS" sz="2400" dirty="0"/>
              <a:t>М</a:t>
            </a:r>
            <a:r>
              <a:rPr lang="sr-Latn-CS" sz="2400" dirty="0"/>
              <a:t>F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нервних</a:t>
            </a:r>
            <a:r>
              <a:rPr lang="sr-Latn-CS" sz="2400" dirty="0"/>
              <a:t> </a:t>
            </a:r>
            <a:r>
              <a:rPr lang="sr-Cyrl-CS" sz="2400" dirty="0"/>
              <a:t>завршетака</a:t>
            </a:r>
            <a:r>
              <a:rPr lang="sr-Latn-CS" sz="2400" dirty="0"/>
              <a:t> </a:t>
            </a:r>
            <a:r>
              <a:rPr lang="sr-Cyrl-CS" sz="2400" dirty="0"/>
              <a:t>у</a:t>
            </a:r>
            <a:r>
              <a:rPr lang="sr-Latn-CS" sz="2400" dirty="0"/>
              <a:t> </a:t>
            </a:r>
            <a:r>
              <a:rPr lang="sr-Cyrl-CS" sz="2400" dirty="0"/>
              <a:t>РС</a:t>
            </a:r>
            <a:endParaRPr lang="sr-Latn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Пехарасте</a:t>
            </a:r>
            <a:r>
              <a:rPr lang="sr-Latn-CS" sz="2400" dirty="0"/>
              <a:t> </a:t>
            </a:r>
            <a:r>
              <a:rPr lang="sr-Cyrl-CS" sz="2400" dirty="0"/>
              <a:t>ћелије</a:t>
            </a:r>
            <a:r>
              <a:rPr lang="sr-Latn-CS" sz="2400" dirty="0"/>
              <a:t>, </a:t>
            </a:r>
            <a:r>
              <a:rPr lang="sr-Cyrl-CS" sz="2400" dirty="0"/>
              <a:t>мукозне</a:t>
            </a:r>
            <a:r>
              <a:rPr lang="sr-Latn-CS" sz="2400" dirty="0"/>
              <a:t>, </a:t>
            </a:r>
            <a:r>
              <a:rPr lang="sr-Cyrl-CS" sz="2400" dirty="0"/>
              <a:t>серозне</a:t>
            </a:r>
            <a:r>
              <a:rPr lang="sr-Latn-CS" sz="2400" dirty="0"/>
              <a:t>,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Clar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sz="2400" dirty="0"/>
              <a:t> </a:t>
            </a:r>
            <a:r>
              <a:rPr lang="sr-Cyrl-CS" sz="2400" dirty="0"/>
              <a:t>ћелије</a:t>
            </a:r>
            <a:r>
              <a:rPr lang="sr-Latn-CS" sz="2400" dirty="0"/>
              <a:t>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пнеумоцити</a:t>
            </a:r>
            <a:r>
              <a:rPr lang="sr-Latn-CS" sz="2400" dirty="0"/>
              <a:t> II </a:t>
            </a:r>
            <a:r>
              <a:rPr lang="sr-Cyrl-CS" sz="2400" dirty="0"/>
              <a:t>луче</a:t>
            </a:r>
            <a:r>
              <a:rPr lang="sr-Latn-CS" sz="2400" dirty="0"/>
              <a:t> </a:t>
            </a:r>
            <a:r>
              <a:rPr lang="sr-Cyrl-CS" sz="2400" dirty="0"/>
              <a:t>измењен</a:t>
            </a:r>
            <a:r>
              <a:rPr lang="sr-Latn-CS" sz="2400" dirty="0"/>
              <a:t> </a:t>
            </a:r>
            <a:r>
              <a:rPr lang="sr-Cyrl-CS" sz="2400" dirty="0"/>
              <a:t>секрет</a:t>
            </a:r>
            <a:endParaRPr lang="sr-Latn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Створени</a:t>
            </a:r>
            <a:r>
              <a:rPr lang="sr-Latn-CS" sz="2400" dirty="0"/>
              <a:t> </a:t>
            </a:r>
            <a:r>
              <a:rPr lang="sr-Cyrl-CS" sz="2400" dirty="0"/>
              <a:t>гел</a:t>
            </a:r>
            <a:r>
              <a:rPr lang="sr-Latn-CS" sz="2400" dirty="0"/>
              <a:t> </a:t>
            </a:r>
            <a:r>
              <a:rPr lang="sr-Cyrl-CS" sz="2400" dirty="0"/>
              <a:t>слој</a:t>
            </a:r>
            <a:r>
              <a:rPr lang="sr-Latn-CS" sz="2400" dirty="0"/>
              <a:t> </a:t>
            </a:r>
            <a:r>
              <a:rPr lang="sr-Cyrl-CS" sz="2400" dirty="0"/>
              <a:t>онемогућава</a:t>
            </a:r>
            <a:r>
              <a:rPr lang="sr-Latn-CS" sz="2400" dirty="0"/>
              <a:t> </a:t>
            </a:r>
            <a:r>
              <a:rPr lang="sr-Cyrl-CS" sz="2400" dirty="0"/>
              <a:t>рад</a:t>
            </a:r>
            <a:r>
              <a:rPr lang="sr-Latn-CS" sz="2400" dirty="0"/>
              <a:t> </a:t>
            </a:r>
            <a:r>
              <a:rPr lang="sr-Cyrl-CS" sz="2400" dirty="0"/>
              <a:t>цилија</a:t>
            </a:r>
            <a:r>
              <a:rPr lang="sr-Latn-CS" sz="2400" dirty="0"/>
              <a:t>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транспорт</a:t>
            </a:r>
            <a:r>
              <a:rPr lang="sr-Latn-CS" sz="2400" dirty="0"/>
              <a:t> </a:t>
            </a:r>
            <a:r>
              <a:rPr lang="sr-Cyrl-CS" sz="2400" dirty="0"/>
              <a:t>секрета</a:t>
            </a:r>
            <a:r>
              <a:rPr lang="sr-Latn-CS" sz="2400" dirty="0"/>
              <a:t> </a:t>
            </a:r>
            <a:r>
              <a:rPr lang="sr-Cyrl-CS" sz="2400" dirty="0"/>
              <a:t>у</a:t>
            </a:r>
            <a:r>
              <a:rPr lang="sr-Latn-CS" sz="2400" dirty="0"/>
              <a:t> </a:t>
            </a:r>
            <a:r>
              <a:rPr lang="sr-Cyrl-CS" sz="2400" dirty="0"/>
              <a:t>спољашњу</a:t>
            </a:r>
            <a:r>
              <a:rPr lang="sr-Latn-CS" sz="2400" dirty="0"/>
              <a:t> </a:t>
            </a:r>
            <a:r>
              <a:rPr lang="sr-Cyrl-CS" sz="2400" dirty="0"/>
              <a:t>средину</a:t>
            </a:r>
            <a:r>
              <a:rPr lang="sr-Latn-CS" sz="2400" dirty="0"/>
              <a:t>,</a:t>
            </a:r>
            <a:r>
              <a:rPr lang="en-US" sz="2400" dirty="0"/>
              <a:t> </a:t>
            </a:r>
            <a:r>
              <a:rPr lang="sr-Cyrl-CS" sz="2400" dirty="0"/>
              <a:t>слузница</a:t>
            </a:r>
            <a:r>
              <a:rPr lang="sr-Latn-CS" sz="2400" dirty="0"/>
              <a:t> </a:t>
            </a:r>
            <a:r>
              <a:rPr lang="sr-Cyrl-CS" sz="2400" dirty="0"/>
              <a:t>отиче</a:t>
            </a:r>
            <a:endParaRPr lang="sr-Latn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Стагнацијом</a:t>
            </a:r>
            <a:r>
              <a:rPr lang="sr-Latn-CS" sz="2400" dirty="0"/>
              <a:t> </a:t>
            </a:r>
            <a:r>
              <a:rPr lang="sr-Cyrl-CS" sz="2400" dirty="0"/>
              <a:t>секрета</a:t>
            </a:r>
            <a:r>
              <a:rPr lang="sr-Latn-CS" sz="2400" dirty="0"/>
              <a:t> </a:t>
            </a:r>
            <a:r>
              <a:rPr lang="sr-Cyrl-CS" sz="2400" dirty="0"/>
              <a:t>пропадају</a:t>
            </a:r>
            <a:r>
              <a:rPr lang="sr-Latn-CS" sz="2400" dirty="0"/>
              <a:t> </a:t>
            </a:r>
            <a:r>
              <a:rPr lang="sr-Cyrl-CS" sz="2400" dirty="0"/>
              <a:t>цилије</a:t>
            </a:r>
            <a:r>
              <a:rPr lang="sr-Latn-CS" sz="2400" dirty="0"/>
              <a:t>, </a:t>
            </a:r>
            <a:r>
              <a:rPr lang="sr-Cyrl-CS" sz="2400" dirty="0"/>
              <a:t>а</a:t>
            </a:r>
            <a:r>
              <a:rPr lang="sr-Latn-CS" sz="2400" dirty="0"/>
              <a:t> </a:t>
            </a:r>
            <a:r>
              <a:rPr lang="sr-Cyrl-CS" sz="2400" dirty="0"/>
              <a:t>нерви</a:t>
            </a:r>
            <a:r>
              <a:rPr lang="sr-Latn-CS" sz="2400" dirty="0"/>
              <a:t> </a:t>
            </a:r>
            <a:r>
              <a:rPr lang="sr-Cyrl-CS" sz="2400" dirty="0"/>
              <a:t>доводе</a:t>
            </a:r>
            <a:r>
              <a:rPr lang="sr-Latn-CS" sz="2400" dirty="0"/>
              <a:t> </a:t>
            </a:r>
            <a:r>
              <a:rPr lang="sr-Cyrl-CS" sz="2400" dirty="0"/>
              <a:t>до</a:t>
            </a:r>
            <a:r>
              <a:rPr lang="sr-Latn-CS" sz="2400" dirty="0"/>
              <a:t> </a:t>
            </a:r>
            <a:r>
              <a:rPr lang="sr-Cyrl-CS" sz="2400" dirty="0"/>
              <a:t>контракције</a:t>
            </a:r>
            <a:r>
              <a:rPr lang="sr-Latn-CS" sz="2400" dirty="0"/>
              <a:t> 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спазма</a:t>
            </a:r>
            <a:r>
              <a:rPr lang="sr-Latn-CS" sz="2400" dirty="0"/>
              <a:t> </a:t>
            </a:r>
            <a:r>
              <a:rPr lang="sr-Cyrl-CS" sz="2400" dirty="0"/>
              <a:t>ГМ</a:t>
            </a:r>
            <a:r>
              <a:rPr lang="sr-Latn-CS" sz="2400" dirty="0"/>
              <a:t> </a:t>
            </a:r>
            <a:r>
              <a:rPr lang="sr-Cyrl-CS" sz="2400" dirty="0"/>
              <a:t>бронхијалног</a:t>
            </a:r>
            <a:r>
              <a:rPr lang="sr-Latn-CS" sz="2400" dirty="0"/>
              <a:t> </a:t>
            </a:r>
            <a:r>
              <a:rPr lang="sr-Cyrl-CS" sz="2400" dirty="0"/>
              <a:t>стабла</a:t>
            </a:r>
            <a:endParaRPr lang="sr-Latn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Смањује</a:t>
            </a:r>
            <a:r>
              <a:rPr lang="sr-Latn-CS" sz="2400" dirty="0"/>
              <a:t> </a:t>
            </a:r>
            <a:r>
              <a:rPr lang="sr-Cyrl-CS" sz="2400" dirty="0"/>
              <a:t>се</a:t>
            </a:r>
            <a:r>
              <a:rPr lang="sr-Latn-CS" sz="2400" dirty="0"/>
              <a:t> </a:t>
            </a:r>
            <a:r>
              <a:rPr lang="sr-Cyrl-CS" sz="2400" dirty="0"/>
              <a:t>лумен</a:t>
            </a:r>
            <a:r>
              <a:rPr lang="sr-Latn-CS" sz="2400" dirty="0"/>
              <a:t>, </a:t>
            </a:r>
            <a:r>
              <a:rPr lang="sr-Cyrl-CS" sz="2400" dirty="0"/>
              <a:t>колабирају</a:t>
            </a:r>
            <a:r>
              <a:rPr lang="sr-Latn-CS" sz="2400" dirty="0"/>
              <a:t> </a:t>
            </a:r>
            <a:r>
              <a:rPr lang="sr-Cyrl-CS" sz="2400" dirty="0"/>
              <a:t>дис</a:t>
            </a:r>
            <a:r>
              <a:rPr lang="sr-Latn-CS" sz="2400" dirty="0"/>
              <a:t> </a:t>
            </a:r>
            <a:r>
              <a:rPr lang="sr-Cyrl-CS" sz="2400" dirty="0"/>
              <a:t>путеви</a:t>
            </a:r>
            <a:r>
              <a:rPr lang="sr-Latn-CS" sz="2400" dirty="0"/>
              <a:t>, </a:t>
            </a:r>
            <a:r>
              <a:rPr lang="sr-Cyrl-CS" sz="2400" dirty="0"/>
              <a:t>зидови</a:t>
            </a:r>
            <a:r>
              <a:rPr lang="sr-Latn-CS" sz="2400" dirty="0"/>
              <a:t> </a:t>
            </a:r>
            <a:r>
              <a:rPr lang="sr-Cyrl-CS" sz="2400" dirty="0"/>
              <a:t>фиброзирају</a:t>
            </a:r>
            <a:r>
              <a:rPr lang="sr-Latn-CS" sz="2400" dirty="0"/>
              <a:t> </a:t>
            </a:r>
            <a:r>
              <a:rPr lang="sr-Cyrl-CS" sz="2400" dirty="0"/>
              <a:t>колабирају</a:t>
            </a:r>
            <a:r>
              <a:rPr lang="sr-Latn-CS" sz="2400" dirty="0"/>
              <a:t> </a:t>
            </a:r>
            <a:r>
              <a:rPr lang="sr-Cyrl-CS" sz="2400" dirty="0"/>
              <a:t>најситнији</a:t>
            </a:r>
            <a:r>
              <a:rPr lang="sr-Latn-CS" sz="2400" dirty="0"/>
              <a:t> </a:t>
            </a:r>
            <a:r>
              <a:rPr lang="sr-Cyrl-CS" sz="2400" dirty="0"/>
              <a:t>дисајни путеви</a:t>
            </a:r>
            <a:r>
              <a:rPr lang="sr-Latn-CS" sz="2400" dirty="0"/>
              <a:t>,</a:t>
            </a:r>
            <a:endParaRPr lang="sr-Cyrl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Хиперинфлација</a:t>
            </a:r>
            <a:r>
              <a:rPr lang="sr-Latn-CS" sz="2400" dirty="0"/>
              <a:t> </a:t>
            </a:r>
            <a:r>
              <a:rPr lang="sr-Cyrl-CS" sz="2400" dirty="0"/>
              <a:t>плућа</a:t>
            </a:r>
            <a:r>
              <a:rPr lang="sr-Latn-CS" sz="2400" dirty="0"/>
              <a:t>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обструкција</a:t>
            </a:r>
            <a:endParaRPr lang="sr-Latn-CS" sz="24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400" dirty="0"/>
              <a:t>Дуготрајно</a:t>
            </a:r>
            <a:r>
              <a:rPr lang="sr-Latn-CS" sz="2400" dirty="0"/>
              <a:t> </a:t>
            </a:r>
            <a:r>
              <a:rPr lang="sr-Cyrl-CS" sz="2400" dirty="0"/>
              <a:t>води</a:t>
            </a:r>
            <a:r>
              <a:rPr lang="sr-Latn-CS" sz="2400" dirty="0"/>
              <a:t> </a:t>
            </a:r>
            <a:r>
              <a:rPr lang="sr-Cyrl-CS" sz="2400" dirty="0"/>
              <a:t>замору</a:t>
            </a:r>
            <a:r>
              <a:rPr lang="sr-Latn-CS" sz="2400" dirty="0"/>
              <a:t> </a:t>
            </a:r>
            <a:r>
              <a:rPr lang="sr-Cyrl-CS" sz="2400" dirty="0"/>
              <a:t>мишића</a:t>
            </a:r>
            <a:r>
              <a:rPr lang="sr-Latn-CS" sz="2400" dirty="0"/>
              <a:t> </a:t>
            </a:r>
            <a:r>
              <a:rPr lang="sr-Cyrl-CS" sz="2400" dirty="0"/>
              <a:t>и</a:t>
            </a:r>
            <a:r>
              <a:rPr lang="sr-Latn-CS" sz="2400" dirty="0"/>
              <a:t> </a:t>
            </a:r>
            <a:r>
              <a:rPr lang="sr-Cyrl-CS" sz="2400" dirty="0"/>
              <a:t>поремећају</a:t>
            </a:r>
            <a:r>
              <a:rPr lang="sr-Latn-CS" sz="2400" dirty="0"/>
              <a:t> </a:t>
            </a:r>
            <a:r>
              <a:rPr lang="sr-Cyrl-CS" sz="2400" dirty="0"/>
              <a:t>постуралног</a:t>
            </a:r>
            <a:r>
              <a:rPr lang="sr-Latn-CS" sz="2400" dirty="0"/>
              <a:t> </a:t>
            </a:r>
            <a:r>
              <a:rPr lang="sr-Cyrl-CS" sz="2400" dirty="0"/>
              <a:t>става</a:t>
            </a:r>
            <a:endParaRPr lang="sr-Latn-CS" sz="2400" dirty="0"/>
          </a:p>
        </p:txBody>
      </p:sp>
    </p:spTree>
  </p:cSld>
  <p:clrMapOvr>
    <a:masterClrMapping/>
  </p:clrMapOvr>
  <p:transition spd="slow" advTm="9112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91FDBDD9-45C6-46BA-A039-389E3EAA1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Latn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ХОПБ</a:t>
            </a:r>
            <a:endParaRPr lang="sr-Latn-CS" alt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55EBF70A-304B-40C4-82D4-AF0A7377F3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Аускултацијом</a:t>
            </a:r>
            <a:r>
              <a:rPr lang="sr-Latn-CS" altLang="en-US"/>
              <a:t>: </a:t>
            </a:r>
            <a:r>
              <a:rPr lang="sr-Cyrl-CS" altLang="en-US"/>
              <a:t>продужен</a:t>
            </a:r>
            <a:r>
              <a:rPr lang="sr-Latn-CS" altLang="en-US"/>
              <a:t> </a:t>
            </a:r>
            <a:r>
              <a:rPr lang="sr-Cyrl-CS" altLang="en-US"/>
              <a:t>експиријум</a:t>
            </a:r>
            <a:r>
              <a:rPr lang="sr-Latn-CS" altLang="en-US"/>
              <a:t> </a:t>
            </a:r>
            <a:r>
              <a:rPr lang="sr-Cyrl-CS" altLang="en-US"/>
              <a:t>са</a:t>
            </a:r>
            <a:r>
              <a:rPr lang="sr-Latn-CS" altLang="en-US"/>
              <a:t> </a:t>
            </a:r>
            <a:r>
              <a:rPr lang="sr-Cyrl-CS" altLang="en-US"/>
              <a:t>високотонским</a:t>
            </a:r>
            <a:r>
              <a:rPr lang="sr-Latn-CS" altLang="en-US"/>
              <a:t> </a:t>
            </a:r>
            <a:r>
              <a:rPr lang="sr-Cyrl-CS" altLang="en-US"/>
              <a:t>звиждањем</a:t>
            </a:r>
            <a:endParaRPr lang="sr-Latn-CS" altLang="en-US"/>
          </a:p>
          <a:p>
            <a:pPr eaLnBrk="1" hangingPunct="1"/>
            <a:r>
              <a:rPr lang="sr-Cyrl-CS" altLang="en-US"/>
              <a:t>Мерењем</a:t>
            </a:r>
            <a:r>
              <a:rPr lang="sr-Latn-CS" altLang="en-US"/>
              <a:t> </a:t>
            </a:r>
            <a:r>
              <a:rPr lang="sr-Cyrl-CS" altLang="en-US"/>
              <a:t>волумена</a:t>
            </a:r>
            <a:r>
              <a:rPr lang="sr-Latn-CS" altLang="en-US"/>
              <a:t> </a:t>
            </a:r>
            <a:r>
              <a:rPr lang="sr-Cyrl-CS" altLang="en-US"/>
              <a:t>форсираног</a:t>
            </a:r>
            <a:r>
              <a:rPr lang="sr-Latn-CS" altLang="en-US"/>
              <a:t> </a:t>
            </a:r>
            <a:r>
              <a:rPr lang="sr-Cyrl-CS" altLang="en-US"/>
              <a:t>експиријума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отпора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дисајним</a:t>
            </a:r>
            <a:r>
              <a:rPr lang="sr-Latn-CS" altLang="en-US"/>
              <a:t> </a:t>
            </a:r>
            <a:r>
              <a:rPr lang="sr-Cyrl-CS" altLang="en-US"/>
              <a:t>путевима</a:t>
            </a:r>
            <a:r>
              <a:rPr lang="sr-Latn-CS" altLang="en-US"/>
              <a:t> (</a:t>
            </a:r>
            <a:r>
              <a:rPr lang="sr-Cyrl-CS" altLang="en-US"/>
              <a:t>дијагноза</a:t>
            </a:r>
            <a:r>
              <a:rPr lang="sr-Latn-CS" altLang="en-US"/>
              <a:t>,</a:t>
            </a:r>
            <a:r>
              <a:rPr lang="sr-Cyrl-CS" altLang="en-US"/>
              <a:t>стадијум</a:t>
            </a:r>
            <a:r>
              <a:rPr lang="sr-Latn-CS" altLang="en-US"/>
              <a:t>,</a:t>
            </a:r>
            <a:r>
              <a:rPr lang="sr-Cyrl-CS" altLang="en-US"/>
              <a:t>реверзибилност</a:t>
            </a:r>
            <a:r>
              <a:rPr lang="sr-Latn-CS" altLang="en-US"/>
              <a:t>)</a:t>
            </a:r>
          </a:p>
          <a:p>
            <a:pPr eaLnBrk="1" hangingPunct="1"/>
            <a:r>
              <a:rPr lang="sr-Cyrl-CS" altLang="en-US"/>
              <a:t>Бронхитичарски</a:t>
            </a:r>
            <a:r>
              <a:rPr lang="sr-Latn-CS" altLang="en-US"/>
              <a:t>-</a:t>
            </a:r>
            <a:r>
              <a:rPr lang="en-US" altLang="en-US"/>
              <a:t>”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blue bloaters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/>
              <a:t>BB </a:t>
            </a:r>
            <a:r>
              <a:rPr lang="sr-Cyrl-CS" altLang="en-US"/>
              <a:t>тип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(</a:t>
            </a:r>
            <a:r>
              <a:rPr lang="sr-Cyrl-CS" altLang="en-US"/>
              <a:t>доминира</a:t>
            </a:r>
            <a:r>
              <a:rPr lang="sr-Latn-CS" altLang="en-US"/>
              <a:t> </a:t>
            </a:r>
            <a:r>
              <a:rPr lang="sr-Cyrl-CS" altLang="en-US"/>
              <a:t>кашаљ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искашљавање</a:t>
            </a:r>
            <a:r>
              <a:rPr lang="sr-Latn-CS" altLang="en-US"/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</a:t>
            </a:r>
            <a:r>
              <a:rPr lang="sr-Cyrl-CS" altLang="en-US"/>
              <a:t>Емфизематичарски</a:t>
            </a:r>
            <a:r>
              <a:rPr lang="sr-Latn-CS" altLang="en-US"/>
              <a:t>-,,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pink putters</a:t>
            </a:r>
            <a:r>
              <a:rPr lang="sr-Latn-CS" altLang="en-US"/>
              <a:t>,, PP </a:t>
            </a:r>
            <a:r>
              <a:rPr lang="sr-Cyrl-CS" altLang="en-US"/>
              <a:t>тип</a:t>
            </a:r>
            <a:r>
              <a:rPr lang="sr-Latn-CS" altLang="en-US"/>
              <a:t> (</a:t>
            </a:r>
            <a:r>
              <a:rPr lang="sr-Cyrl-CS" altLang="en-US"/>
              <a:t>доминира диспнеа</a:t>
            </a:r>
            <a:r>
              <a:rPr lang="sr-Latn-CS" altLang="en-US"/>
              <a:t>)</a:t>
            </a:r>
          </a:p>
        </p:txBody>
      </p:sp>
    </p:spTree>
  </p:cSld>
  <p:clrMapOvr>
    <a:masterClrMapping/>
  </p:clrMapOvr>
  <p:transition spd="slow" advTm="124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2231F9C6-ABE0-40DC-9226-A7F6A18E1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solidFill>
                  <a:srgbClr val="00B0F0"/>
                </a:solidFill>
              </a:rPr>
              <a:t>Бронхообструкција</a:t>
            </a:r>
            <a:endParaRPr lang="sr-Latn-CS" altLang="en-US">
              <a:solidFill>
                <a:srgbClr val="00B0F0"/>
              </a:solidFill>
            </a:endParaRPr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D58B7885-0332-4431-9ABA-ED5B3E9F01C4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Cyrl-CS" sz="2800" dirty="0"/>
              <a:t>Заједничко</a:t>
            </a:r>
            <a:r>
              <a:rPr lang="sr-Latn-CS" sz="2800" dirty="0"/>
              <a:t>-</a:t>
            </a:r>
            <a:r>
              <a:rPr lang="sr-Cyrl-CS" sz="2800" dirty="0"/>
              <a:t>бронхообструкција</a:t>
            </a:r>
            <a:r>
              <a:rPr lang="sr-Latn-CS" sz="2800" dirty="0"/>
              <a:t>,</a:t>
            </a:r>
            <a:r>
              <a:rPr lang="sr-Cyrl-CS" sz="2800" dirty="0"/>
              <a:t>функционална</a:t>
            </a:r>
            <a:r>
              <a:rPr lang="sr-Latn-CS" sz="2800" dirty="0"/>
              <a:t> </a:t>
            </a:r>
            <a:r>
              <a:rPr lang="sr-Cyrl-CS" sz="2800" dirty="0"/>
              <a:t>или</a:t>
            </a:r>
            <a:r>
              <a:rPr lang="sr-Latn-CS" sz="2800" dirty="0"/>
              <a:t> </a:t>
            </a:r>
            <a:r>
              <a:rPr lang="sr-Cyrl-CS" sz="2800" dirty="0"/>
              <a:t>органска</a:t>
            </a:r>
            <a:r>
              <a:rPr lang="sr-Latn-CS" sz="2800" dirty="0"/>
              <a:t> </a:t>
            </a:r>
            <a:r>
              <a:rPr lang="sr-Cyrl-CS" sz="2800" dirty="0"/>
              <a:t>суженост</a:t>
            </a:r>
            <a:r>
              <a:rPr lang="sr-Latn-CS" sz="2800" dirty="0"/>
              <a:t> </a:t>
            </a:r>
            <a:r>
              <a:rPr lang="sr-Cyrl-CS" sz="2800" dirty="0"/>
              <a:t>интрапулмоналних</a:t>
            </a:r>
            <a:r>
              <a:rPr lang="sr-Latn-CS" sz="2800" dirty="0"/>
              <a:t> </a:t>
            </a:r>
            <a:r>
              <a:rPr lang="sr-Cyrl-CS" sz="2800" dirty="0"/>
              <a:t>путева</a:t>
            </a:r>
            <a:r>
              <a:rPr lang="sr-Latn-CS" sz="2800" dirty="0"/>
              <a:t>. </a:t>
            </a:r>
            <a:r>
              <a:rPr lang="sr-Cyrl-CS" sz="2800" dirty="0"/>
              <a:t>Проток</a:t>
            </a:r>
            <a:r>
              <a:rPr lang="sr-Latn-CS" sz="2800" dirty="0"/>
              <a:t> </a:t>
            </a:r>
            <a:r>
              <a:rPr lang="sr-Cyrl-CS" sz="2800" dirty="0"/>
              <a:t>ваздушној</a:t>
            </a:r>
            <a:r>
              <a:rPr lang="sr-Latn-CS" sz="2800" dirty="0"/>
              <a:t> </a:t>
            </a:r>
            <a:r>
              <a:rPr lang="sr-Cyrl-CS" sz="2800" dirty="0"/>
              <a:t>струји</a:t>
            </a:r>
            <a:r>
              <a:rPr lang="sr-Latn-CS" sz="2800" dirty="0"/>
              <a:t> </a:t>
            </a:r>
            <a:r>
              <a:rPr lang="sr-Cyrl-CS" sz="2800" dirty="0"/>
              <a:t>отежан</a:t>
            </a:r>
            <a:r>
              <a:rPr lang="sr-Latn-CS" sz="2800" dirty="0"/>
              <a:t> </a:t>
            </a:r>
            <a:r>
              <a:rPr lang="sr-Cyrl-CS" sz="2800" dirty="0"/>
              <a:t>нарочито</a:t>
            </a:r>
            <a:r>
              <a:rPr lang="sr-Latn-CS" sz="2800" dirty="0"/>
              <a:t> </a:t>
            </a:r>
            <a:r>
              <a:rPr lang="sr-Cyrl-CS" sz="2800" dirty="0"/>
              <a:t>у</a:t>
            </a:r>
            <a:r>
              <a:rPr lang="sr-Latn-CS" sz="2800" dirty="0"/>
              <a:t> </a:t>
            </a:r>
            <a:r>
              <a:rPr lang="sr-Cyrl-CS" sz="2800" dirty="0"/>
              <a:t>експријуму</a:t>
            </a:r>
            <a:r>
              <a:rPr lang="sr-Latn-CS" sz="2800" dirty="0"/>
              <a:t>, </a:t>
            </a:r>
            <a:r>
              <a:rPr lang="sr-Cyrl-CS" sz="2800" dirty="0"/>
              <a:t>што</a:t>
            </a:r>
            <a:r>
              <a:rPr lang="sr-Latn-CS" sz="2800" dirty="0"/>
              <a:t> </a:t>
            </a:r>
            <a:r>
              <a:rPr lang="sr-Cyrl-CS" sz="2800" dirty="0"/>
              <a:t>се</a:t>
            </a:r>
            <a:r>
              <a:rPr lang="sr-Latn-CS" sz="2800" dirty="0"/>
              <a:t> </a:t>
            </a:r>
            <a:r>
              <a:rPr lang="sr-Cyrl-CS" sz="2800" dirty="0"/>
              <a:t>одражава</a:t>
            </a:r>
            <a:r>
              <a:rPr lang="sr-Latn-CS" sz="2800" dirty="0"/>
              <a:t> </a:t>
            </a:r>
            <a:r>
              <a:rPr lang="sr-Cyrl-CS" sz="2800" dirty="0"/>
              <a:t>на</a:t>
            </a:r>
            <a:r>
              <a:rPr lang="sr-Latn-CS" sz="2800" dirty="0"/>
              <a:t> </a:t>
            </a:r>
            <a:r>
              <a:rPr lang="sr-Cyrl-CS" sz="2800" dirty="0"/>
              <a:t>спирометријски</a:t>
            </a:r>
            <a:r>
              <a:rPr lang="sr-Latn-CS" sz="2800" dirty="0"/>
              <a:t> </a:t>
            </a:r>
            <a:r>
              <a:rPr lang="sr-Cyrl-CS" sz="2800" dirty="0"/>
              <a:t>налаз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Смањене</a:t>
            </a:r>
            <a:r>
              <a:rPr lang="sr-Latn-CS" sz="2800" dirty="0"/>
              <a:t> </a:t>
            </a:r>
            <a:r>
              <a:rPr lang="sr-Cyrl-CS" sz="2800" dirty="0"/>
              <a:t>вредности</a:t>
            </a:r>
            <a:r>
              <a:rPr lang="sr-Latn-CS" sz="2800" dirty="0"/>
              <a:t> </a:t>
            </a:r>
            <a:r>
              <a:rPr lang="sr-Cyrl-CS" sz="2800" dirty="0"/>
              <a:t>МЕВс</a:t>
            </a:r>
            <a:r>
              <a:rPr lang="sr-Latn-CS" sz="2800" dirty="0"/>
              <a:t> </a:t>
            </a:r>
            <a:r>
              <a:rPr lang="sr-Cyrl-CS" sz="2800" dirty="0"/>
              <a:t>и</a:t>
            </a:r>
            <a:r>
              <a:rPr lang="sr-Latn-CS" sz="2800" dirty="0"/>
              <a:t> </a:t>
            </a:r>
            <a:r>
              <a:rPr lang="sr-Cyrl-CS" sz="2800" dirty="0"/>
              <a:t>Тиффно</a:t>
            </a:r>
            <a:r>
              <a:rPr lang="sr-Latn-CS" sz="2800" dirty="0"/>
              <a:t> </a:t>
            </a:r>
            <a:r>
              <a:rPr lang="sr-Cyrl-CS" sz="2800" dirty="0"/>
              <a:t>индекса</a:t>
            </a:r>
            <a:r>
              <a:rPr lang="sr-Latn-CS" sz="2800" dirty="0"/>
              <a:t> (</a:t>
            </a:r>
            <a:r>
              <a:rPr lang="sr-Cyrl-CS" sz="2800" dirty="0"/>
              <a:t>МЕВс</a:t>
            </a:r>
            <a:r>
              <a:rPr lang="sr-Latn-CS" sz="2800" dirty="0"/>
              <a:t>/</a:t>
            </a:r>
            <a:r>
              <a:rPr lang="sr-Cyrl-CS" sz="2800" dirty="0"/>
              <a:t>ВЦ</a:t>
            </a:r>
            <a:r>
              <a:rPr lang="sr-Latn-CS" sz="2800" dirty="0"/>
              <a:t>x 100)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Ревезибилна</a:t>
            </a:r>
            <a:r>
              <a:rPr lang="sr-Latn-CS" sz="2800" dirty="0"/>
              <a:t>-</a:t>
            </a:r>
            <a:r>
              <a:rPr lang="sr-Cyrl-CS" sz="2800" dirty="0"/>
              <a:t>код</a:t>
            </a:r>
            <a:r>
              <a:rPr lang="sr-Latn-CS" sz="2800" dirty="0"/>
              <a:t> </a:t>
            </a:r>
            <a:r>
              <a:rPr lang="sr-Cyrl-CS" sz="2800" dirty="0"/>
              <a:t>астме</a:t>
            </a:r>
            <a:r>
              <a:rPr lang="sr-Latn-CS" sz="2800" dirty="0"/>
              <a:t>, </a:t>
            </a:r>
            <a:r>
              <a:rPr lang="sr-Cyrl-CS" sz="2800" dirty="0"/>
              <a:t>алергије</a:t>
            </a:r>
            <a:r>
              <a:rPr lang="sr-Latn-CS" sz="2800" dirty="0"/>
              <a:t>,</a:t>
            </a:r>
            <a:r>
              <a:rPr lang="sr-Cyrl-CS" sz="2800" dirty="0"/>
              <a:t>донекле</a:t>
            </a:r>
            <a:r>
              <a:rPr lang="sr-Latn-CS" sz="2800" dirty="0"/>
              <a:t> </a:t>
            </a:r>
            <a:r>
              <a:rPr lang="sr-Cyrl-CS" sz="2800" dirty="0"/>
              <a:t>ХОПБ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Cyrl-CS" sz="2800" dirty="0"/>
              <a:t>Иреверзибилна</a:t>
            </a:r>
            <a:r>
              <a:rPr lang="sr-Latn-CS" sz="2800" dirty="0"/>
              <a:t>-</a:t>
            </a:r>
            <a:r>
              <a:rPr lang="sr-Cyrl-CS" sz="2800" dirty="0"/>
              <a:t>касније</a:t>
            </a:r>
            <a:r>
              <a:rPr lang="sr-Latn-CS" sz="2800" dirty="0"/>
              <a:t> </a:t>
            </a:r>
            <a:r>
              <a:rPr lang="sr-Cyrl-CS" sz="2800" dirty="0"/>
              <a:t>код</a:t>
            </a:r>
            <a:r>
              <a:rPr lang="sr-Latn-CS" sz="2800" dirty="0"/>
              <a:t> </a:t>
            </a:r>
            <a:r>
              <a:rPr lang="sr-Cyrl-CS" sz="2800" dirty="0"/>
              <a:t>ХОПБ</a:t>
            </a:r>
            <a:r>
              <a:rPr lang="sr-Latn-CS" sz="2800" dirty="0"/>
              <a:t>, </a:t>
            </a:r>
            <a:r>
              <a:rPr lang="sr-Cyrl-CS" sz="2800" dirty="0"/>
              <a:t>емфизем</a:t>
            </a:r>
            <a:endParaRPr lang="sr-Latn-CS" sz="2800" dirty="0"/>
          </a:p>
        </p:txBody>
      </p:sp>
    </p:spTree>
  </p:cSld>
  <p:clrMapOvr>
    <a:masterClrMapping/>
  </p:clrMapOvr>
  <p:transition spd="slow" advTm="1116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id="{07BEDD03-9E21-45FC-9491-24D77196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85750"/>
            <a:ext cx="7772400" cy="1214438"/>
          </a:xfrm>
        </p:spPr>
        <p:txBody>
          <a:bodyPr/>
          <a:lstStyle/>
          <a:p>
            <a:r>
              <a:rPr lang="sr-Cyrl-CS" altLang="en-US" b="1"/>
              <a:t>Бронхијална астма </a:t>
            </a:r>
            <a:br>
              <a:rPr lang="sr-Cyrl-CS" altLang="en-US" b="1"/>
            </a:br>
            <a:endParaRPr lang="en-US" altLang="en-US"/>
          </a:p>
        </p:txBody>
      </p:sp>
      <p:sp>
        <p:nvSpPr>
          <p:cNvPr id="58371" name="Content Placeholder 2">
            <a:extLst>
              <a:ext uri="{FF2B5EF4-FFF2-40B4-BE49-F238E27FC236}">
                <a16:creationId xmlns:a16="http://schemas.microsoft.com/office/drawing/2014/main" id="{034DDF9C-280E-4BC6-BA08-25A2CCEDBE8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57188" y="1357313"/>
            <a:ext cx="8329612" cy="4662487"/>
          </a:xfrm>
        </p:spPr>
        <p:txBody>
          <a:bodyPr/>
          <a:lstStyle/>
          <a:p>
            <a:endParaRPr lang="en-US" altLang="en-US"/>
          </a:p>
          <a:p>
            <a:r>
              <a:rPr lang="ru-RU" altLang="en-US"/>
              <a:t>хронична </a:t>
            </a:r>
            <a:r>
              <a:rPr lang="ru-RU" altLang="en-US">
                <a:solidFill>
                  <a:srgbClr val="FF0000"/>
                </a:solidFill>
              </a:rPr>
              <a:t>запаљенска болест дисајних путева </a:t>
            </a:r>
          </a:p>
          <a:p>
            <a:r>
              <a:rPr lang="ru-RU" altLang="en-US"/>
              <a:t>запаљење је узрок понављаних епизода свирања у грудима, гушења и кашља,  током дана и ноћу(пред зору), поготову после физичког замарања. </a:t>
            </a:r>
          </a:p>
          <a:p>
            <a:r>
              <a:rPr lang="ru-RU" altLang="en-US"/>
              <a:t>Симптоми су последица </a:t>
            </a:r>
            <a:r>
              <a:rPr lang="ru-RU" altLang="en-US" u="sng"/>
              <a:t>појачаног одговора </a:t>
            </a:r>
            <a:r>
              <a:rPr lang="ru-RU" altLang="en-US"/>
              <a:t>дисајних путева на различите стимулусе&gt;дифузна опструкција дисајних путева. Губи се било спонтано или под утицајем примене лекова за ширење бронха и/или стероида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47262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>
            <a:extLst>
              <a:ext uri="{FF2B5EF4-FFF2-40B4-BE49-F238E27FC236}">
                <a16:creationId xmlns:a16="http://schemas.microsoft.com/office/drawing/2014/main" id="{680C401C-125C-47E7-8667-787305160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28625"/>
            <a:ext cx="7772400" cy="2071688"/>
          </a:xfrm>
        </p:spPr>
        <p:txBody>
          <a:bodyPr/>
          <a:lstStyle/>
          <a:p>
            <a:r>
              <a:rPr lang="sr-Cyrl-CS" altLang="en-US"/>
              <a:t>ФАКТОРИ РИЗИКА за настанак</a:t>
            </a:r>
            <a:br>
              <a:rPr lang="sr-Cyrl-CS" altLang="en-US"/>
            </a:br>
            <a:r>
              <a:rPr lang="sr-Cyrl-CS" altLang="en-US"/>
              <a:t>бронхијалне астме </a:t>
            </a:r>
            <a:br>
              <a:rPr lang="sr-Cyrl-CS" altLang="en-US"/>
            </a:br>
            <a:endParaRPr lang="en-US" altLang="en-US"/>
          </a:p>
        </p:txBody>
      </p:sp>
      <p:sp>
        <p:nvSpPr>
          <p:cNvPr id="59395" name="Content Placeholder 2">
            <a:extLst>
              <a:ext uri="{FF2B5EF4-FFF2-40B4-BE49-F238E27FC236}">
                <a16:creationId xmlns:a16="http://schemas.microsoft.com/office/drawing/2014/main" id="{7D184847-A2DE-457E-83B7-89920DF6D82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2714625"/>
            <a:ext cx="7772400" cy="33051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Астма је </a:t>
            </a:r>
            <a:r>
              <a:rPr lang="ru-RU" altLang="en-US" u="sng"/>
              <a:t>мултифакторијално</a:t>
            </a:r>
            <a:r>
              <a:rPr lang="ru-RU" altLang="en-US"/>
              <a:t> условљена болест. За настанак, и за њено погоршање (егзацербацију) одговорна је интеракција бројних фактора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1) фактори ризика </a:t>
            </a:r>
            <a:r>
              <a:rPr lang="ru-RU" altLang="en-US">
                <a:solidFill>
                  <a:srgbClr val="FF0000"/>
                </a:solidFill>
              </a:rPr>
              <a:t>за настанак астме </a:t>
            </a:r>
            <a:r>
              <a:rPr lang="ru-RU" altLang="en-US"/>
              <a:t>(индукторе)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en-US"/>
              <a:t>2) фактори који доводе до настајања симптома или </a:t>
            </a:r>
            <a:r>
              <a:rPr lang="ru-RU" altLang="en-US">
                <a:solidFill>
                  <a:srgbClr val="FF0000"/>
                </a:solidFill>
              </a:rPr>
              <a:t>погоршавања астме </a:t>
            </a:r>
            <a:r>
              <a:rPr lang="ru-RU" altLang="en-US"/>
              <a:t>(покретачи)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21743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>
            <a:extLst>
              <a:ext uri="{FF2B5EF4-FFF2-40B4-BE49-F238E27FC236}">
                <a16:creationId xmlns:a16="http://schemas.microsoft.com/office/drawing/2014/main" id="{76245A96-F000-4A2A-8EF0-3333EC3DB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/>
              <a:t>Индуктори астме</a:t>
            </a:r>
            <a:endParaRPr lang="en-US" altLang="en-US"/>
          </a:p>
        </p:txBody>
      </p:sp>
      <p:sp>
        <p:nvSpPr>
          <p:cNvPr id="60419" name="Content Placeholder 2">
            <a:extLst>
              <a:ext uri="{FF2B5EF4-FFF2-40B4-BE49-F238E27FC236}">
                <a16:creationId xmlns:a16="http://schemas.microsoft.com/office/drawing/2014/main" id="{7DDEF57B-0909-4127-91A7-8F83FEA1860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285875"/>
            <a:ext cx="7772400" cy="4733925"/>
          </a:xfrm>
        </p:spPr>
        <p:txBody>
          <a:bodyPr/>
          <a:lstStyle/>
          <a:p>
            <a:endParaRPr lang="en-US" altLang="en-US"/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b="1"/>
              <a:t>Најважнији :</a:t>
            </a:r>
          </a:p>
          <a:p>
            <a:r>
              <a:rPr lang="sr-Cyrl-CS" altLang="en-US"/>
              <a:t>Атопија </a:t>
            </a:r>
          </a:p>
          <a:p>
            <a:r>
              <a:rPr lang="sr-Cyrl-CS" altLang="en-US"/>
              <a:t>Респираторни вируси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b="1"/>
              <a:t>Помажући: </a:t>
            </a:r>
          </a:p>
          <a:p>
            <a:r>
              <a:rPr lang="sr-Cyrl-CS" altLang="en-US"/>
              <a:t>Пасивно пушење </a:t>
            </a:r>
          </a:p>
          <a:p>
            <a:r>
              <a:rPr lang="sr-Cyrl-CS" altLang="en-US"/>
              <a:t>Пол </a:t>
            </a:r>
          </a:p>
          <a:p>
            <a:r>
              <a:rPr lang="sr-Cyrl-CS" altLang="en-US"/>
              <a:t>Аерозагађење </a:t>
            </a:r>
          </a:p>
          <a:p>
            <a:r>
              <a:rPr lang="ru-RU" altLang="en-US"/>
              <a:t>Исхрана са доста соли и недостатком омега-3 и омега-6 масних киселина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21263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C27C26B9-26E3-4FEB-A1DB-FA062340D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082675"/>
          </a:xfrm>
        </p:spPr>
        <p:txBody>
          <a:bodyPr/>
          <a:lstStyle/>
          <a:p>
            <a:r>
              <a:rPr lang="sr-Cyrl-CS" altLang="en-US" b="1"/>
              <a:t>ФАКТОРИ РИЗИКА </a:t>
            </a:r>
            <a:br>
              <a:rPr lang="sr-Cyrl-CS" altLang="en-US" b="1"/>
            </a:br>
            <a:endParaRPr lang="en-US" altLang="en-US"/>
          </a:p>
        </p:txBody>
      </p:sp>
      <p:sp>
        <p:nvSpPr>
          <p:cNvPr id="61443" name="Content Placeholder 2">
            <a:extLst>
              <a:ext uri="{FF2B5EF4-FFF2-40B4-BE49-F238E27FC236}">
                <a16:creationId xmlns:a16="http://schemas.microsoft.com/office/drawing/2014/main" id="{7A75EF72-4D83-4AF5-8B72-27F58094B76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57188" y="785813"/>
            <a:ext cx="8329612" cy="5233987"/>
          </a:xfrm>
        </p:spPr>
        <p:txBody>
          <a:bodyPr/>
          <a:lstStyle/>
          <a:p>
            <a:endParaRPr lang="en-US" altLang="en-US"/>
          </a:p>
          <a:p>
            <a:r>
              <a:rPr lang="ru-RU" altLang="en-US" b="1"/>
              <a:t>Атопија се </a:t>
            </a:r>
            <a:r>
              <a:rPr lang="ru-RU" altLang="en-US"/>
              <a:t>дефинише као генетска склоност ка алергијском реаговању (тј. олакшаном стварању специфичних ИгЕ антитела на алергене из околине). Уколико се клинички испољи на неком органу или ткиву, назива се </a:t>
            </a:r>
            <a:r>
              <a:rPr lang="ru-RU" altLang="en-US">
                <a:solidFill>
                  <a:srgbClr val="FF0000"/>
                </a:solidFill>
              </a:rPr>
              <a:t>алергијом</a:t>
            </a:r>
            <a:r>
              <a:rPr lang="ru-RU" altLang="en-US"/>
              <a:t> </a:t>
            </a:r>
          </a:p>
          <a:p>
            <a:r>
              <a:rPr lang="sr-Cyrl-CS" altLang="en-US"/>
              <a:t>Одређене врсте вируса (нпр. респираторни синцицијални вирус, риновируси, коронавируси и други), фаворизују настајање алергијске реакције, док друге врсте сузбијају алергијску реакцију. </a:t>
            </a:r>
          </a:p>
          <a:p>
            <a:r>
              <a:rPr lang="ru-RU" altLang="en-US"/>
              <a:t>Дечаци болују чешће од астме до пете године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38485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F3391E18-C37A-4C60-9048-C7F70167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b="1"/>
              <a:t>Покретачи астме</a:t>
            </a:r>
            <a:endParaRPr lang="en-US" altLang="en-US"/>
          </a:p>
        </p:txBody>
      </p:sp>
      <p:sp>
        <p:nvSpPr>
          <p:cNvPr id="62467" name="Content Placeholder 2">
            <a:extLst>
              <a:ext uri="{FF2B5EF4-FFF2-40B4-BE49-F238E27FC236}">
                <a16:creationId xmlns:a16="http://schemas.microsoft.com/office/drawing/2014/main" id="{43D436BF-506C-4F5A-9C00-ED42E86DB54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CS" altLang="en-US"/>
              <a:t>Респираторни вируси </a:t>
            </a:r>
          </a:p>
          <a:p>
            <a:r>
              <a:rPr lang="sr-Cyrl-CS" altLang="en-US"/>
              <a:t>Алергени хране </a:t>
            </a:r>
          </a:p>
          <a:p>
            <a:r>
              <a:rPr lang="sr-Cyrl-CS" altLang="en-US"/>
              <a:t>Инхалаторни алергени </a:t>
            </a:r>
          </a:p>
          <a:p>
            <a:r>
              <a:rPr lang="sr-Cyrl-CS" altLang="en-US"/>
              <a:t>Аспирин и нестероидни антиреуматици </a:t>
            </a:r>
          </a:p>
          <a:p>
            <a:r>
              <a:rPr lang="sr-Cyrl-CS" altLang="en-US"/>
              <a:t>Аерозагађење </a:t>
            </a:r>
          </a:p>
          <a:p>
            <a:r>
              <a:rPr lang="sr-Cyrl-CS" altLang="en-US"/>
              <a:t>Пасивно пушење </a:t>
            </a:r>
          </a:p>
          <a:p>
            <a:r>
              <a:rPr lang="sr-Cyrl-CS" altLang="en-US"/>
              <a:t>Психички стрес </a:t>
            </a:r>
          </a:p>
          <a:p>
            <a:r>
              <a:rPr lang="sr-Cyrl-CS" altLang="en-US"/>
              <a:t>Конзерванси и вештачке боје </a:t>
            </a:r>
          </a:p>
          <a:p>
            <a:r>
              <a:rPr lang="sr-Cyrl-CS" altLang="en-US"/>
              <a:t>Промена времена </a:t>
            </a:r>
          </a:p>
          <a:p>
            <a:r>
              <a:rPr lang="sr-Cyrl-CS" altLang="en-US"/>
              <a:t>Физичко замарање </a:t>
            </a:r>
          </a:p>
          <a:p>
            <a:r>
              <a:rPr lang="sr-Cyrl-CS" altLang="en-US"/>
              <a:t>Синузитис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 advTm="3066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0F52C24-3B48-405E-8018-F527F4958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дисања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549BF5A0-4567-4C99-845E-C9A8CC7F987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b="1"/>
              <a:t>Основни</a:t>
            </a:r>
            <a:r>
              <a:rPr lang="sr-Latn-CS" altLang="en-US" b="1"/>
              <a:t> </a:t>
            </a:r>
            <a:r>
              <a:rPr lang="sr-Cyrl-CS" altLang="en-US" b="1"/>
              <a:t>задатак</a:t>
            </a:r>
            <a:r>
              <a:rPr lang="sr-Latn-CS" altLang="en-US" b="1"/>
              <a:t> </a:t>
            </a:r>
            <a:r>
              <a:rPr lang="sr-Cyrl-CS" altLang="en-US" b="1"/>
              <a:t>дисања</a:t>
            </a:r>
            <a:r>
              <a:rPr lang="sr-Latn-CS" altLang="en-US"/>
              <a:t>: </a:t>
            </a:r>
            <a:r>
              <a:rPr lang="sr-Cyrl-CS" altLang="en-US"/>
              <a:t>размена</a:t>
            </a:r>
            <a:r>
              <a:rPr lang="sr-Latn-CS" altLang="en-US"/>
              <a:t> </a:t>
            </a:r>
            <a:r>
              <a:rPr lang="sr-Cyrl-CS" altLang="en-US"/>
              <a:t>гасова</a:t>
            </a:r>
            <a:r>
              <a:rPr lang="sr-Latn-CS" altLang="en-US"/>
              <a:t> </a:t>
            </a:r>
            <a:r>
              <a:rPr lang="sr-Cyrl-CS" altLang="en-US"/>
              <a:t>перодичним</a:t>
            </a:r>
            <a:r>
              <a:rPr lang="sr-Latn-CS" altLang="en-US"/>
              <a:t> </a:t>
            </a:r>
            <a:r>
              <a:rPr lang="sr-Cyrl-CS" altLang="en-US"/>
              <a:t>ширењем</a:t>
            </a:r>
            <a:r>
              <a:rPr lang="sr-Latn-CS" altLang="en-US"/>
              <a:t>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/>
              <a:t>Разлика</a:t>
            </a:r>
            <a:r>
              <a:rPr lang="sr-Latn-CS" altLang="en-US"/>
              <a:t> </a:t>
            </a:r>
            <a:r>
              <a:rPr lang="sr-Cyrl-CS" altLang="en-US"/>
              <a:t>притисака</a:t>
            </a:r>
            <a:r>
              <a:rPr lang="sr-Latn-CS" altLang="en-US"/>
              <a:t> </a:t>
            </a:r>
            <a:r>
              <a:rPr lang="sr-Cyrl-CS" altLang="en-US"/>
              <a:t>спољашње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ун</a:t>
            </a:r>
            <a:r>
              <a:rPr lang="sr-Latn-CS" altLang="en-US"/>
              <a:t> </a:t>
            </a:r>
            <a:r>
              <a:rPr lang="sr-Cyrl-CS" altLang="en-US"/>
              <a:t>средине</a:t>
            </a:r>
            <a:r>
              <a:rPr lang="sr-Latn-CS" altLang="en-US"/>
              <a:t> </a:t>
            </a:r>
            <a:r>
              <a:rPr lang="sr-Cyrl-CS" altLang="en-US"/>
              <a:t>плућа</a:t>
            </a:r>
            <a:r>
              <a:rPr lang="sr-Latn-CS" altLang="en-US"/>
              <a:t> </a:t>
            </a:r>
            <a:r>
              <a:rPr lang="sr-Cyrl-CS" altLang="en-US"/>
              <a:t>доводи</a:t>
            </a:r>
            <a:r>
              <a:rPr lang="sr-Latn-CS" altLang="en-US"/>
              <a:t> </a:t>
            </a:r>
            <a:r>
              <a:rPr lang="sr-Cyrl-CS" altLang="en-US"/>
              <a:t>до</a:t>
            </a:r>
            <a:r>
              <a:rPr lang="sr-Latn-CS" altLang="en-US"/>
              <a:t> </a:t>
            </a:r>
            <a:r>
              <a:rPr lang="sr-Cyrl-CS" altLang="en-US"/>
              <a:t>уласка</a:t>
            </a:r>
            <a:r>
              <a:rPr lang="sr-Latn-CS" altLang="en-US"/>
              <a:t>/</a:t>
            </a:r>
            <a:r>
              <a:rPr lang="sr-Cyrl-CS" altLang="en-US"/>
              <a:t>изласка</a:t>
            </a:r>
            <a:r>
              <a:rPr lang="sr-Latn-CS" altLang="en-US"/>
              <a:t> </a:t>
            </a:r>
            <a:r>
              <a:rPr lang="sr-Cyrl-CS" altLang="en-US"/>
              <a:t>ваздуха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>
                <a:solidFill>
                  <a:srgbClr val="FF0000"/>
                </a:solidFill>
              </a:rPr>
              <a:t>Инспиријум</a:t>
            </a:r>
            <a:r>
              <a:rPr lang="sr-Latn-CS" altLang="en-US"/>
              <a:t> </a:t>
            </a:r>
            <a:r>
              <a:rPr lang="sr-Cyrl-CS" altLang="en-US"/>
              <a:t>је</a:t>
            </a:r>
            <a:r>
              <a:rPr lang="sr-Latn-CS" altLang="en-US"/>
              <a:t> </a:t>
            </a:r>
            <a:r>
              <a:rPr lang="sr-Cyrl-CS" altLang="en-US" u="sng"/>
              <a:t>активна</a:t>
            </a:r>
            <a:r>
              <a:rPr lang="sr-Latn-CS" altLang="en-US" u="sng"/>
              <a:t> </a:t>
            </a:r>
            <a:r>
              <a:rPr lang="sr-Cyrl-CS" altLang="en-US" u="sng"/>
              <a:t>радња</a:t>
            </a:r>
            <a:r>
              <a:rPr lang="sr-Latn-CS" altLang="en-US"/>
              <a:t> </a:t>
            </a:r>
            <a:r>
              <a:rPr lang="sr-Cyrl-CS" altLang="en-US"/>
              <a:t>условљена</a:t>
            </a:r>
            <a:r>
              <a:rPr lang="sr-Latn-CS" altLang="en-US"/>
              <a:t> </a:t>
            </a:r>
            <a:r>
              <a:rPr lang="sr-Cyrl-CS" altLang="en-US"/>
              <a:t>радом</a:t>
            </a:r>
            <a:r>
              <a:rPr lang="sr-Latn-CS" altLang="en-US"/>
              <a:t> </a:t>
            </a:r>
            <a:r>
              <a:rPr lang="sr-Cyrl-CS" altLang="en-US"/>
              <a:t>мишића</a:t>
            </a:r>
            <a:r>
              <a:rPr lang="sr-Latn-CS" altLang="en-US"/>
              <a:t> </a:t>
            </a:r>
            <a:r>
              <a:rPr lang="sr-Cyrl-CS" altLang="en-US"/>
              <a:t>за</a:t>
            </a:r>
            <a:r>
              <a:rPr lang="sr-Latn-CS" altLang="en-US"/>
              <a:t> </a:t>
            </a:r>
            <a:r>
              <a:rPr lang="sr-Cyrl-CS" altLang="en-US"/>
              <a:t>растезање</a:t>
            </a:r>
            <a:r>
              <a:rPr lang="sr-Latn-CS" altLang="en-US"/>
              <a:t>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endParaRPr lang="sr-Latn-C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>
                <a:solidFill>
                  <a:srgbClr val="FF0000"/>
                </a:solidFill>
              </a:rPr>
              <a:t>Експиријум</a:t>
            </a:r>
            <a:r>
              <a:rPr lang="sr-Latn-CS" altLang="en-US"/>
              <a:t> </a:t>
            </a:r>
            <a:r>
              <a:rPr lang="sr-Cyrl-CS" altLang="en-US"/>
              <a:t>је</a:t>
            </a:r>
            <a:r>
              <a:rPr lang="sr-Latn-CS" altLang="en-US"/>
              <a:t> </a:t>
            </a:r>
            <a:r>
              <a:rPr lang="sr-Cyrl-CS" altLang="en-US" u="sng"/>
              <a:t>пасивна</a:t>
            </a:r>
            <a:r>
              <a:rPr lang="sr-Latn-CS" altLang="en-US" u="sng"/>
              <a:t> </a:t>
            </a:r>
            <a:r>
              <a:rPr lang="sr-Cyrl-CS" altLang="en-US" u="sng"/>
              <a:t>радња,</a:t>
            </a:r>
            <a:r>
              <a:rPr lang="sr-Latn-CS" altLang="en-US"/>
              <a:t> </a:t>
            </a:r>
            <a:r>
              <a:rPr lang="sr-Cyrl-CS" altLang="en-US"/>
              <a:t>јер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растегнуто</a:t>
            </a:r>
            <a:r>
              <a:rPr lang="sr-Latn-CS" altLang="en-US"/>
              <a:t> </a:t>
            </a:r>
            <a:r>
              <a:rPr lang="sr-Cyrl-CS" altLang="en-US"/>
              <a:t>плућно</a:t>
            </a:r>
            <a:r>
              <a:rPr lang="sr-Latn-CS" altLang="en-US"/>
              <a:t> </a:t>
            </a:r>
            <a:r>
              <a:rPr lang="sr-Cyrl-CS" altLang="en-US"/>
              <a:t>ткиво</a:t>
            </a:r>
            <a:r>
              <a:rPr lang="sr-Latn-CS" altLang="en-US"/>
              <a:t> </a:t>
            </a:r>
            <a:r>
              <a:rPr lang="sr-Cyrl-CS" altLang="en-US"/>
              <a:t>враћа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првобитно</a:t>
            </a:r>
            <a:r>
              <a:rPr lang="sr-Latn-CS" altLang="en-US"/>
              <a:t> </a:t>
            </a:r>
            <a:r>
              <a:rPr lang="sr-Cyrl-CS" altLang="en-US"/>
              <a:t>стање</a:t>
            </a:r>
            <a:endParaRPr lang="sr-Latn-CS" altLang="en-US"/>
          </a:p>
        </p:txBody>
      </p:sp>
    </p:spTree>
  </p:cSld>
  <p:clrMapOvr>
    <a:masterClrMapping/>
  </p:clrMapOvr>
  <p:transition spd="slow" advTm="4192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51579F71-5260-4DDD-BBCB-3C5340A3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417513"/>
            <a:ext cx="8642350" cy="439737"/>
          </a:xfrm>
        </p:spPr>
        <p:txBody>
          <a:bodyPr/>
          <a:lstStyle/>
          <a:p>
            <a:pPr eaLnBrk="1" hangingPunct="1"/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Респираторна рехабилитација</a:t>
            </a:r>
            <a:endParaRPr lang="en-GB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1" name="Slide Number Placeholder 1">
            <a:extLst>
              <a:ext uri="{FF2B5EF4-FFF2-40B4-BE49-F238E27FC236}">
                <a16:creationId xmlns:a16="http://schemas.microsoft.com/office/drawing/2014/main" id="{94288BED-E027-4074-8389-ED2DE83ABD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7EA618B-CF3B-45DC-A215-7214E3E7B2A0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BC687892-A0B7-41A2-B5E0-F819A08B1F6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857250"/>
            <a:ext cx="8229600" cy="5380038"/>
          </a:xfrm>
        </p:spPr>
        <p:txBody>
          <a:bodyPr/>
          <a:lstStyle/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Тоалета бронха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Одлагање колабирања бронха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Продубљивање дисања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Успорење ритма дисања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Мобилизација торакса ,уз ангажовање предњег трбушног зида као потпора у раду дијафрагме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прављање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постуралног става</a:t>
            </a:r>
          </a:p>
          <a:p>
            <a:pPr marL="533400" indent="-533400" eaLnBrk="1" hangingPunct="1">
              <a:lnSpc>
                <a:spcPct val="150000"/>
              </a:lnSpc>
              <a:buFontTx/>
              <a:buAutoNum type="arabicPeriod"/>
            </a:pPr>
            <a:r>
              <a:rPr lang="en-US" altLang="en-US" sz="2800"/>
              <a:t>По</a:t>
            </a:r>
            <a:r>
              <a:rPr lang="sr-Cyrl-CS" altLang="en-US" sz="2800"/>
              <a:t>прављање</a:t>
            </a:r>
            <a:r>
              <a:rPr lang="en-US" altLang="en-US" sz="2800"/>
              <a:t> кондиције болесника</a:t>
            </a:r>
            <a:endParaRPr lang="en-GB" altLang="en-US" sz="2800"/>
          </a:p>
        </p:txBody>
      </p:sp>
    </p:spTree>
  </p:cSld>
  <p:clrMapOvr>
    <a:masterClrMapping/>
  </p:clrMapOvr>
  <p:transition spd="slow" advTm="29482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9CD66D0-90EE-4479-8C89-06A4846D93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8688" y="214313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Методе</a:t>
            </a:r>
            <a:r>
              <a:rPr lang="sr-Latn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рехабилитације</a:t>
            </a:r>
            <a:r>
              <a:rPr lang="sr-Latn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респираторних</a:t>
            </a:r>
            <a:r>
              <a:rPr lang="sr-Latn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болесника</a:t>
            </a:r>
            <a:endParaRPr lang="sr-Latn-C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2E61DDEE-BFEE-4214-B45F-E7B3D6D98DF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Аеросол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Положајна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Релаксација 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Вежбе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дисања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РЕДОСЛЕД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Вежбе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опште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кондиције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Рефлекторна дисајна терапија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Релаксација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Балнеотерап</a:t>
            </a:r>
            <a:r>
              <a:rPr lang="sr-Cyrl-CS" altLang="en-US" sz="2800"/>
              <a:t>ија</a:t>
            </a:r>
            <a:endParaRPr lang="sr-Latn-CS" altLang="en-US" sz="2800"/>
          </a:p>
        </p:txBody>
      </p:sp>
    </p:spTree>
  </p:cSld>
  <p:clrMapOvr>
    <a:masterClrMapping/>
  </p:clrMapOvr>
  <p:transition spd="slow" advTm="61878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>
            <a:extLst>
              <a:ext uri="{FF2B5EF4-FFF2-40B4-BE49-F238E27FC236}">
                <a16:creationId xmlns:a16="http://schemas.microsoft.com/office/drawing/2014/main" id="{F1E7EB79-DB54-47AE-A82E-87E0801DC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Инхалациона  терапија</a:t>
            </a:r>
            <a:endParaRPr lang="en-US" altLang="en-US"/>
          </a:p>
        </p:txBody>
      </p:sp>
      <p:sp>
        <p:nvSpPr>
          <p:cNvPr id="65539" name="Content Placeholder 2">
            <a:extLst>
              <a:ext uri="{FF2B5EF4-FFF2-40B4-BE49-F238E27FC236}">
                <a16:creationId xmlns:a16="http://schemas.microsoft.com/office/drawing/2014/main" id="{3DDF1AA8-DD2F-4A4D-B455-0F44B032716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CS" altLang="en-US"/>
              <a:t>Уношење лека, лековитих вода, уља или јонизованог ваздуха путем инхалације ради профилаксе и лечења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/>
              <a:t>1)Аеросол терапија 2) аеројонотерапија </a:t>
            </a:r>
          </a:p>
          <a:p>
            <a:r>
              <a:rPr lang="sr-Cyrl-CS" altLang="en-US"/>
              <a:t> </a:t>
            </a:r>
            <a:r>
              <a:rPr lang="sr-Cyrl-CS" altLang="en-US" b="1"/>
              <a:t>Аеросол терапија </a:t>
            </a:r>
            <a:r>
              <a:rPr lang="sr-Cyrl-CS" altLang="en-US"/>
              <a:t>је уношење лека путем инхалације у плућа. Аеросоли су  смеса чврстих честица (прах) или капљица течности (магла) у ваздуху</a:t>
            </a:r>
          </a:p>
          <a:p>
            <a:endParaRPr lang="sr-Cyrl-CS" altLang="en-US"/>
          </a:p>
          <a:p>
            <a:endParaRPr lang="sr-Cyrl-CS" altLang="en-US"/>
          </a:p>
          <a:p>
            <a:endParaRPr lang="sr-Cyrl-CS" altLang="en-US"/>
          </a:p>
          <a:p>
            <a:endParaRPr lang="sr-Cyrl-CS" altLang="en-US"/>
          </a:p>
          <a:p>
            <a:endParaRPr lang="en-US" altLang="en-US"/>
          </a:p>
        </p:txBody>
      </p:sp>
    </p:spTree>
  </p:cSld>
  <p:clrMapOvr>
    <a:masterClrMapping/>
  </p:clrMapOvr>
  <p:transition spd="slow" advTm="32192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Naslov 1">
            <a:extLst>
              <a:ext uri="{FF2B5EF4-FFF2-40B4-BE49-F238E27FC236}">
                <a16:creationId xmlns:a16="http://schemas.microsoft.com/office/drawing/2014/main" id="{B130E9C7-C6BA-4FFD-9F3C-DE02C7476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993775"/>
          </a:xfrm>
        </p:spPr>
        <p:txBody>
          <a:bodyPr/>
          <a:lstStyle/>
          <a:p>
            <a:pPr eaLnBrk="1" hangingPunct="1"/>
            <a:r>
              <a:rPr lang="en-US" altLang="en-US" b="1"/>
              <a:t>1. Инхалациона  терапија</a:t>
            </a:r>
          </a:p>
        </p:txBody>
      </p:sp>
      <p:sp>
        <p:nvSpPr>
          <p:cNvPr id="37891" name="Čuvar mesta za sadržaj 2">
            <a:extLst>
              <a:ext uri="{FF2B5EF4-FFF2-40B4-BE49-F238E27FC236}">
                <a16:creationId xmlns:a16="http://schemas.microsoft.com/office/drawing/2014/main" id="{5F95D2E7-2E3F-4EA7-B2DF-C51F5A851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4824412"/>
          </a:xfrm>
        </p:spPr>
        <p:txBody>
          <a:bodyPr anchor="ctr"/>
          <a:lstStyle/>
          <a:p>
            <a:pPr eaLnBrk="1" hangingPunct="1">
              <a:spcBef>
                <a:spcPts val="1800"/>
              </a:spcBef>
              <a:defRPr/>
            </a:pPr>
            <a:r>
              <a:rPr lang="ru-RU" altLang="en-US" sz="2400" dirty="0"/>
              <a:t>Суспензија чврстих честица или капљица течности у ваздуху (</a:t>
            </a:r>
            <a:r>
              <a:rPr lang="ru-RU" altLang="en-US" sz="2400" b="1" dirty="0"/>
              <a:t>1-5</a:t>
            </a:r>
            <a:r>
              <a:rPr lang="el-GR" altLang="en-US" sz="2400" b="1" dirty="0"/>
              <a:t>μ</a:t>
            </a:r>
            <a:r>
              <a:rPr lang="x-none" altLang="en-US" sz="2400" dirty="0"/>
              <a:t>)</a:t>
            </a:r>
            <a:endParaRPr lang="ru-RU" altLang="en-US" sz="2400" dirty="0"/>
          </a:p>
          <a:p>
            <a:pPr eaLnBrk="1" hangingPunct="1">
              <a:spcBef>
                <a:spcPts val="1800"/>
              </a:spcBef>
              <a:defRPr/>
            </a:pPr>
            <a:r>
              <a:rPr lang="ru-RU" altLang="en-US" sz="2400" dirty="0"/>
              <a:t>Припрема за бронходренажу</a:t>
            </a:r>
          </a:p>
          <a:p>
            <a:pPr eaLnBrk="1" hangingPunct="1">
              <a:spcBef>
                <a:spcPts val="1800"/>
              </a:spcBef>
              <a:defRPr/>
            </a:pPr>
            <a:r>
              <a:rPr lang="ru-RU" altLang="en-US" sz="2400" dirty="0"/>
              <a:t>Супстанце које се могу унети инхалацијом: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ru-RU" altLang="en-US" sz="2400" b="1" dirty="0"/>
              <a:t>Лекови</a:t>
            </a:r>
            <a:r>
              <a:rPr lang="ru-RU" altLang="en-US" sz="2400" dirty="0"/>
              <a:t>: </a:t>
            </a:r>
            <a:r>
              <a:rPr lang="ru-RU" altLang="en-US" sz="2000" dirty="0"/>
              <a:t>бронходилататори, секретолитици, бронхопротективни, експекторанси, антибиотици, антимикотици...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ru-RU" altLang="en-US" sz="2400" b="1" dirty="0"/>
              <a:t>Природни агенси</a:t>
            </a:r>
            <a:r>
              <a:rPr lang="ru-RU" altLang="en-US" sz="2200" dirty="0"/>
              <a:t>: </a:t>
            </a:r>
            <a:r>
              <a:rPr lang="ru-RU" sz="2000" dirty="0"/>
              <a:t>минерална, обична и морска вода (делују муколитички, тј. омекшавају секрет)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ru-RU" sz="2400" b="1" dirty="0"/>
              <a:t>Друге супстанце</a:t>
            </a:r>
            <a:r>
              <a:rPr lang="ru-RU" sz="2400" dirty="0"/>
              <a:t>: </a:t>
            </a:r>
            <a:r>
              <a:rPr lang="x-none" sz="2000" dirty="0"/>
              <a:t>физиолошки раствор, е</a:t>
            </a:r>
            <a:r>
              <a:rPr lang="ru-RU" sz="2000" dirty="0"/>
              <a:t>терична уља </a:t>
            </a:r>
            <a:endParaRPr lang="en-US" sz="2000" dirty="0"/>
          </a:p>
          <a:p>
            <a:pPr eaLnBrk="1" hangingPunct="1">
              <a:defRPr/>
            </a:pPr>
            <a:endParaRPr lang="ru-RU" altLang="en-US" sz="2200" dirty="0"/>
          </a:p>
        </p:txBody>
      </p:sp>
      <p:sp>
        <p:nvSpPr>
          <p:cNvPr id="66564" name="Slide Number Placeholder 1">
            <a:extLst>
              <a:ext uri="{FF2B5EF4-FFF2-40B4-BE49-F238E27FC236}">
                <a16:creationId xmlns:a16="http://schemas.microsoft.com/office/drawing/2014/main" id="{21D1123A-383D-4819-8390-46229F895E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E26BFC5-4526-4C1E-B315-5DE67679745B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34979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>
            <a:extLst>
              <a:ext uri="{FF2B5EF4-FFF2-40B4-BE49-F238E27FC236}">
                <a16:creationId xmlns:a16="http://schemas.microsoft.com/office/drawing/2014/main" id="{17BAF8C0-4082-415A-A79C-C13B4A627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еросол терапија</a:t>
            </a:r>
            <a:endParaRPr lang="en-US" altLang="en-US"/>
          </a:p>
        </p:txBody>
      </p:sp>
      <p:sp>
        <p:nvSpPr>
          <p:cNvPr id="67587" name="Content Placeholder 2">
            <a:extLst>
              <a:ext uri="{FF2B5EF4-FFF2-40B4-BE49-F238E27FC236}">
                <a16:creationId xmlns:a16="http://schemas.microsoft.com/office/drawing/2014/main" id="{FFC7B4EB-0BF3-465B-B97D-F9846726C3D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CS" altLang="en-US"/>
              <a:t>Дубина продирања аеросола зависи од величине честица</a:t>
            </a:r>
          </a:p>
          <a:p>
            <a:r>
              <a:rPr lang="sr-Cyrl-CS" altLang="en-US"/>
              <a:t>Само честице 1-5 микрона (</a:t>
            </a:r>
            <a:r>
              <a:rPr lang="sr-Cyrl-CS" altLang="en-US">
                <a:solidFill>
                  <a:srgbClr val="00B0F0"/>
                </a:solidFill>
              </a:rPr>
              <a:t>високодисперзиони аеросол</a:t>
            </a:r>
            <a:r>
              <a:rPr lang="sr-Cyrl-CS" altLang="en-US"/>
              <a:t>)могу продрети до алвеола.Честице веће од 5 микрона (</a:t>
            </a:r>
            <a:r>
              <a:rPr lang="sr-Cyrl-CS" altLang="en-US">
                <a:solidFill>
                  <a:srgbClr val="00B0F0"/>
                </a:solidFill>
              </a:rPr>
              <a:t>нискодисперзиони аеросол</a:t>
            </a:r>
            <a:r>
              <a:rPr lang="sr-Cyrl-CS" altLang="en-US"/>
              <a:t>) таложе се у горњим дисајним путевима</a:t>
            </a:r>
          </a:p>
          <a:p>
            <a:r>
              <a:rPr lang="sr-Cyrl-CS" altLang="en-US"/>
              <a:t>Предност: БРЗО уношење високе концентрације лека до плућа, ДИРЕКТНО, ДУБОКО,без системског ефекта,ВЛАЖИ</a:t>
            </a:r>
          </a:p>
          <a:p>
            <a:r>
              <a:rPr lang="sr-Cyrl-CS" altLang="en-US"/>
              <a:t>Захтева добру проходност дисајних путева</a:t>
            </a:r>
            <a:endParaRPr lang="en-US" altLang="en-US"/>
          </a:p>
        </p:txBody>
      </p:sp>
    </p:spTree>
  </p:cSld>
  <p:clrMapOvr>
    <a:masterClrMapping/>
  </p:clrMapOvr>
  <p:transition spd="slow" advTm="61705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Naslov 1">
            <a:extLst>
              <a:ext uri="{FF2B5EF4-FFF2-40B4-BE49-F238E27FC236}">
                <a16:creationId xmlns:a16="http://schemas.microsoft.com/office/drawing/2014/main" id="{F8CC8FE4-F56B-450E-8224-20B491988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725487"/>
          </a:xfrm>
        </p:spPr>
        <p:txBody>
          <a:bodyPr/>
          <a:lstStyle/>
          <a:p>
            <a:pPr eaLnBrk="1" hangingPunct="1"/>
            <a:r>
              <a:rPr lang="sr-Cyrl-C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еросол терапија</a:t>
            </a:r>
          </a:p>
        </p:txBody>
      </p:sp>
      <p:sp>
        <p:nvSpPr>
          <p:cNvPr id="68611" name="Čuvar mesta za sadržaj 2">
            <a:extLst>
              <a:ext uri="{FF2B5EF4-FFF2-40B4-BE49-F238E27FC236}">
                <a16:creationId xmlns:a16="http://schemas.microsoft.com/office/drawing/2014/main" id="{3E65F72E-1A18-4235-909A-ADFBFF9C0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824412"/>
          </a:xfrm>
        </p:spPr>
        <p:txBody>
          <a:bodyPr anchor="ctr"/>
          <a:lstStyle/>
          <a:p>
            <a:pPr eaLnBrk="1" hangingPunct="1"/>
            <a:r>
              <a:rPr lang="ru-RU" altLang="en-US" sz="2400"/>
              <a:t>за брзо ослобађање од бронхоспазма за 5-15 мин), </a:t>
            </a:r>
            <a:r>
              <a:rPr lang="sr-Cyrl-CS" altLang="en-US" sz="2400"/>
              <a:t>лекови</a:t>
            </a:r>
            <a:r>
              <a:rPr lang="ru-RU" altLang="en-US" sz="2400"/>
              <a:t> за спречавање симптома и напада гушења</a:t>
            </a:r>
          </a:p>
          <a:p>
            <a:pPr eaLnBrk="1" hangingPunct="1"/>
            <a:r>
              <a:rPr lang="ru-RU" altLang="en-US" sz="2400"/>
              <a:t>Припрема за бронходренажу, а примењује: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бронходилататоре – салбутамол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секретолитике - мукодин, неке минералне воде...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физиолошки раствор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воду, минералну воду..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Нистатин ..НЕ пеницилин!!!</a:t>
            </a:r>
          </a:p>
          <a:p>
            <a:pPr lvl="1" eaLnBrk="1" hangingPunct="1">
              <a:spcBef>
                <a:spcPts val="1800"/>
              </a:spcBef>
              <a:buFont typeface="Calibri" panose="020F0502020204030204" pitchFamily="34" charset="0"/>
              <a:buChar char="-"/>
            </a:pPr>
            <a:r>
              <a:rPr lang="ru-RU" altLang="en-US"/>
              <a:t>Уљане супстанце за заштиту слузокоже</a:t>
            </a:r>
          </a:p>
          <a:p>
            <a:pPr lvl="1" eaLnBrk="1" hangingPunct="1">
              <a:spcBef>
                <a:spcPts val="1800"/>
              </a:spcBef>
              <a:buFont typeface="Wingdings 2" panose="05020102010507070707" pitchFamily="18" charset="2"/>
              <a:buNone/>
            </a:pPr>
            <a:r>
              <a:rPr lang="ru-RU" altLang="en-US" u="sng"/>
              <a:t>Добро хидрирање </a:t>
            </a:r>
            <a:r>
              <a:rPr lang="ru-RU" altLang="en-US"/>
              <a:t>(унос течности) је најбољи секретолитик</a:t>
            </a:r>
            <a:endParaRPr lang="en-US" altLang="en-US"/>
          </a:p>
        </p:txBody>
      </p:sp>
      <p:sp>
        <p:nvSpPr>
          <p:cNvPr id="68612" name="Slide Number Placeholder 1">
            <a:extLst>
              <a:ext uri="{FF2B5EF4-FFF2-40B4-BE49-F238E27FC236}">
                <a16:creationId xmlns:a16="http://schemas.microsoft.com/office/drawing/2014/main" id="{B9BCF232-4555-419D-8C61-77A2C65308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CC3124-D72A-4F22-9DBB-5AFAC7CE8236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27154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>
            <a:extLst>
              <a:ext uri="{FF2B5EF4-FFF2-40B4-BE49-F238E27FC236}">
                <a16:creationId xmlns:a16="http://schemas.microsoft.com/office/drawing/2014/main" id="{1150BA43-344F-4A68-8A82-49DEA1D52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/>
              <a:t>Уређаји за инхалацију</a:t>
            </a:r>
            <a:endParaRPr lang="en-US" altLang="en-US"/>
          </a:p>
        </p:txBody>
      </p:sp>
      <p:sp>
        <p:nvSpPr>
          <p:cNvPr id="69635" name="Content Placeholder 2">
            <a:extLst>
              <a:ext uri="{FF2B5EF4-FFF2-40B4-BE49-F238E27FC236}">
                <a16:creationId xmlns:a16="http://schemas.microsoft.com/office/drawing/2014/main" id="{20D1215E-14B5-469B-B35D-4D8889AB246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CS" altLang="en-US"/>
              <a:t>Дозирани аеросоли (пумпице)</a:t>
            </a:r>
          </a:p>
          <a:p>
            <a:endParaRPr lang="sr-Cyrl-CS" altLang="en-US"/>
          </a:p>
          <a:p>
            <a:endParaRPr lang="sr-Cyrl-CS" altLang="en-US"/>
          </a:p>
          <a:p>
            <a:r>
              <a:rPr lang="sr-Cyrl-CS" altLang="en-US"/>
              <a:t>Распршивачи праха (турбо халери)</a:t>
            </a:r>
          </a:p>
          <a:p>
            <a:endParaRPr lang="sr-Cyrl-CS" altLang="en-US"/>
          </a:p>
          <a:p>
            <a:endParaRPr lang="sr-Cyrl-CS" altLang="en-US"/>
          </a:p>
          <a:p>
            <a:r>
              <a:rPr lang="sr-Cyrl-CS" altLang="en-US"/>
              <a:t>Апарати за инхалацију</a:t>
            </a:r>
          </a:p>
          <a:p>
            <a:endParaRPr lang="sr-Cyrl-CS" altLang="en-US"/>
          </a:p>
          <a:p>
            <a:endParaRPr lang="sr-Cyrl-CS" altLang="en-US"/>
          </a:p>
          <a:p>
            <a:r>
              <a:rPr lang="sr-Cyrl-CS" altLang="en-US"/>
              <a:t>Електрични апарати за инхалацију (стан, болница..)</a:t>
            </a:r>
            <a:endParaRPr lang="en-US" altLang="en-US"/>
          </a:p>
        </p:txBody>
      </p:sp>
    </p:spTree>
  </p:cSld>
  <p:clrMapOvr>
    <a:masterClrMapping/>
  </p:clrMapOvr>
  <p:transition spd="slow" advTm="484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8FC5F68-3E08-4890-AFF5-60F1FD9E7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CS" altLang="en-US"/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7CD48DD4-127A-4914-ABD2-EBEE92940F4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Блага</a:t>
            </a:r>
            <a:r>
              <a:rPr lang="sr-Latn-CS" altLang="en-US"/>
              <a:t> </a:t>
            </a:r>
            <a:r>
              <a:rPr lang="sr-Cyrl-CS" altLang="en-US"/>
              <a:t>обструкција</a:t>
            </a:r>
            <a:r>
              <a:rPr lang="sr-Latn-CS" altLang="en-US"/>
              <a:t>: </a:t>
            </a:r>
            <a:r>
              <a:rPr lang="sr-Cyrl-CS" altLang="en-US"/>
              <a:t>бронходилататор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путем</a:t>
            </a:r>
            <a:r>
              <a:rPr lang="sr-Latn-CS" altLang="en-US"/>
              <a:t> </a:t>
            </a:r>
            <a:r>
              <a:rPr lang="sr-Cyrl-CS" altLang="en-US"/>
              <a:t>повећаног</a:t>
            </a:r>
            <a:r>
              <a:rPr lang="sr-Latn-CS" altLang="en-US"/>
              <a:t> </a:t>
            </a:r>
            <a:r>
              <a:rPr lang="sr-Cyrl-CS" altLang="en-US"/>
              <a:t>притиска</a:t>
            </a:r>
            <a:r>
              <a:rPr lang="sr-Latn-CS" altLang="en-US"/>
              <a:t>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Дрегер</a:t>
            </a:r>
            <a:r>
              <a:rPr lang="sr-Latn-CS" altLang="en-US"/>
              <a:t> </a:t>
            </a:r>
            <a:r>
              <a:rPr lang="sr-Cyrl-CS" altLang="en-US"/>
              <a:t>апарату</a:t>
            </a:r>
            <a:r>
              <a:rPr lang="sr-Latn-CS" altLang="en-US"/>
              <a:t> </a:t>
            </a:r>
            <a:r>
              <a:rPr lang="sr-Cyrl-CS" altLang="en-US"/>
              <a:t>удише</a:t>
            </a:r>
            <a:r>
              <a:rPr lang="sr-Latn-CS" altLang="en-US"/>
              <a:t> </a:t>
            </a:r>
            <a:r>
              <a:rPr lang="sr-Cyrl-CS" altLang="en-US"/>
              <a:t>са</a:t>
            </a:r>
            <a:r>
              <a:rPr lang="sr-Latn-CS" altLang="en-US"/>
              <a:t> </a:t>
            </a:r>
            <a:r>
              <a:rPr lang="sr-Cyrl-CS" altLang="en-US"/>
              <a:t>хладним</a:t>
            </a:r>
            <a:r>
              <a:rPr lang="sr-Latn-CS" altLang="en-US"/>
              <a:t> </a:t>
            </a:r>
            <a:r>
              <a:rPr lang="sr-Cyrl-CS" altLang="en-US"/>
              <a:t>изотоничним</a:t>
            </a:r>
            <a:r>
              <a:rPr lang="sr-Latn-CS" altLang="en-US"/>
              <a:t> </a:t>
            </a:r>
            <a:r>
              <a:rPr lang="sr-Cyrl-CS" altLang="en-US"/>
              <a:t>раствором</a:t>
            </a:r>
            <a:endParaRPr lang="sr-Latn-CS" altLang="en-US"/>
          </a:p>
          <a:p>
            <a:pPr eaLnBrk="1" hangingPunct="1"/>
            <a:r>
              <a:rPr lang="sr-Cyrl-CS" altLang="en-US"/>
              <a:t>Јача</a:t>
            </a:r>
            <a:r>
              <a:rPr lang="sr-Latn-CS" altLang="en-US"/>
              <a:t> </a:t>
            </a:r>
            <a:r>
              <a:rPr lang="sr-Cyrl-CS" altLang="en-US"/>
              <a:t>обструкција</a:t>
            </a:r>
            <a:r>
              <a:rPr lang="sr-Latn-CS" altLang="en-US"/>
              <a:t>: </a:t>
            </a:r>
            <a:r>
              <a:rPr lang="sr-Cyrl-CS" altLang="en-US"/>
              <a:t>топла</a:t>
            </a:r>
            <a:r>
              <a:rPr lang="sr-Latn-CS" altLang="en-US"/>
              <a:t> </a:t>
            </a:r>
            <a:r>
              <a:rPr lang="sr-Cyrl-CS" altLang="en-US"/>
              <a:t>инхалација</a:t>
            </a:r>
            <a:endParaRPr lang="sr-Latn-CS" altLang="en-US"/>
          </a:p>
          <a:p>
            <a:pPr eaLnBrk="1" hangingPunct="1"/>
            <a:r>
              <a:rPr lang="sr-Cyrl-CS" altLang="en-US"/>
              <a:t>Густ</a:t>
            </a:r>
            <a:r>
              <a:rPr lang="sr-Latn-CS" altLang="en-US"/>
              <a:t> </a:t>
            </a:r>
            <a:r>
              <a:rPr lang="sr-Cyrl-CS" altLang="en-US"/>
              <a:t>секрет</a:t>
            </a:r>
            <a:r>
              <a:rPr lang="sr-Latn-CS" altLang="en-US"/>
              <a:t>: </a:t>
            </a:r>
            <a:r>
              <a:rPr lang="sr-Cyrl-CS" altLang="en-US"/>
              <a:t>додају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муколитици</a:t>
            </a:r>
            <a:endParaRPr lang="sr-Latn-CS" altLang="en-US"/>
          </a:p>
          <a:p>
            <a:pPr eaLnBrk="1" hangingPunct="1"/>
            <a:r>
              <a:rPr lang="sr-Cyrl-CS" altLang="en-US"/>
              <a:t>Предности</a:t>
            </a:r>
            <a:r>
              <a:rPr lang="sr-Latn-CS" altLang="en-US"/>
              <a:t>: </a:t>
            </a:r>
            <a:r>
              <a:rPr lang="sr-Cyrl-CS" altLang="en-US"/>
              <a:t>минимална</a:t>
            </a:r>
            <a:r>
              <a:rPr lang="sr-Latn-CS" altLang="en-US"/>
              <a:t> </a:t>
            </a:r>
            <a:r>
              <a:rPr lang="sr-Cyrl-CS" altLang="en-US"/>
              <a:t>доза</a:t>
            </a:r>
            <a:r>
              <a:rPr lang="sr-Latn-CS" altLang="en-US"/>
              <a:t> </a:t>
            </a:r>
            <a:r>
              <a:rPr lang="sr-Cyrl-CS" altLang="en-US"/>
              <a:t>лека</a:t>
            </a:r>
            <a:r>
              <a:rPr lang="sr-Latn-CS" altLang="en-US"/>
              <a:t>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жељено</a:t>
            </a:r>
            <a:r>
              <a:rPr lang="sr-Latn-CS" altLang="en-US"/>
              <a:t> </a:t>
            </a:r>
            <a:r>
              <a:rPr lang="sr-Cyrl-CS" altLang="en-US"/>
              <a:t>место</a:t>
            </a:r>
            <a:r>
              <a:rPr lang="sr-Latn-CS" altLang="en-US"/>
              <a:t>, </a:t>
            </a:r>
            <a:r>
              <a:rPr lang="sr-Cyrl-CS" altLang="en-US"/>
              <a:t>брзо: маска</a:t>
            </a:r>
            <a:r>
              <a:rPr lang="sr-Latn-CS" altLang="en-US"/>
              <a:t> </a:t>
            </a:r>
            <a:r>
              <a:rPr lang="sr-Cyrl-CS" altLang="en-US"/>
              <a:t>или</a:t>
            </a:r>
            <a:r>
              <a:rPr lang="sr-Latn-CS" altLang="en-US"/>
              <a:t> </a:t>
            </a:r>
            <a:r>
              <a:rPr lang="sr-Cyrl-CS" altLang="en-US"/>
              <a:t>усни</a:t>
            </a:r>
            <a:r>
              <a:rPr lang="sr-Latn-CS" altLang="en-US"/>
              <a:t> </a:t>
            </a:r>
            <a:r>
              <a:rPr lang="sr-Cyrl-CS" altLang="en-US"/>
              <a:t>наставак</a:t>
            </a:r>
          </a:p>
          <a:p>
            <a:pPr eaLnBrk="1" hangingPunct="1"/>
            <a:r>
              <a:rPr lang="sr-Cyrl-CS" altLang="en-US" sz="2400" b="1" u="sng"/>
              <a:t>Бирдов</a:t>
            </a:r>
            <a:r>
              <a:rPr lang="sr-Latn-CS" altLang="en-US" sz="2400" b="1" u="sng"/>
              <a:t> </a:t>
            </a:r>
            <a:r>
              <a:rPr lang="sr-Cyrl-CS" altLang="en-US" sz="2400" b="1" u="sng"/>
              <a:t>респиратор</a:t>
            </a:r>
            <a:r>
              <a:rPr lang="sr-Latn-CS" altLang="en-US" sz="2400" b="1"/>
              <a:t> </a:t>
            </a:r>
            <a:r>
              <a:rPr lang="sr-Cyrl-CS" altLang="en-US" sz="2400"/>
              <a:t>са</a:t>
            </a:r>
            <a:r>
              <a:rPr lang="sr-Latn-CS" altLang="en-US" sz="2400"/>
              <a:t> </a:t>
            </a:r>
            <a:r>
              <a:rPr lang="sr-Cyrl-CS" altLang="en-US" sz="2400"/>
              <a:t>интермитентним</a:t>
            </a:r>
            <a:r>
              <a:rPr lang="sr-Latn-CS" altLang="en-US" sz="2400"/>
              <a:t> </a:t>
            </a:r>
            <a:r>
              <a:rPr lang="sr-Cyrl-CS" altLang="en-US" sz="2400"/>
              <a:t>притиском</a:t>
            </a:r>
            <a:r>
              <a:rPr lang="sr-Latn-CS" altLang="en-US" sz="2400"/>
              <a:t> </a:t>
            </a:r>
            <a:r>
              <a:rPr lang="sr-Cyrl-CS" altLang="en-US" sz="2400"/>
              <a:t>или</a:t>
            </a:r>
            <a:r>
              <a:rPr lang="sr-Latn-CS" altLang="en-US" sz="2400"/>
              <a:t> </a:t>
            </a:r>
            <a:r>
              <a:rPr lang="sr-Cyrl-CS" altLang="en-US" sz="2400" b="1" u="sng"/>
              <a:t>Дрегеров</a:t>
            </a:r>
            <a:r>
              <a:rPr lang="sr-Latn-CS" altLang="en-US" sz="2400" b="1" u="sng"/>
              <a:t> </a:t>
            </a:r>
            <a:r>
              <a:rPr lang="sr-Cyrl-CS" altLang="en-US" sz="2400" b="1" u="sng"/>
              <a:t>распршивач</a:t>
            </a:r>
            <a:r>
              <a:rPr lang="sr-Latn-CS" altLang="en-US" sz="2400" b="1"/>
              <a:t> </a:t>
            </a:r>
            <a:r>
              <a:rPr lang="sr-Cyrl-CS" altLang="en-US" sz="2400"/>
              <a:t>са</a:t>
            </a:r>
            <a:r>
              <a:rPr lang="sr-Latn-CS" altLang="en-US" sz="2400"/>
              <a:t> </a:t>
            </a:r>
            <a:r>
              <a:rPr lang="sr-Cyrl-CS" altLang="en-US" sz="2400"/>
              <a:t>компримованим</a:t>
            </a:r>
            <a:r>
              <a:rPr lang="sr-Latn-CS" altLang="en-US" sz="2400"/>
              <a:t> </a:t>
            </a:r>
            <a:r>
              <a:rPr lang="sr-Cyrl-CS" altLang="en-US" sz="2400"/>
              <a:t>ваздухом</a:t>
            </a:r>
            <a:endParaRPr lang="sr-Latn-CS" altLang="en-US" sz="2400"/>
          </a:p>
          <a:p>
            <a:pPr eaLnBrk="1" hangingPunct="1"/>
            <a:endParaRPr lang="sr-Latn-CS" altLang="en-US"/>
          </a:p>
        </p:txBody>
      </p:sp>
    </p:spTree>
  </p:cSld>
  <p:clrMapOvr>
    <a:masterClrMapping/>
  </p:clrMapOvr>
  <p:transition spd="slow" advTm="49468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BA2A5E0A-85FC-468D-BB9C-100ACFB0C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b="1">
              <a:solidFill>
                <a:srgbClr val="FFFF99"/>
              </a:solidFill>
            </a:endParaRPr>
          </a:p>
        </p:txBody>
      </p:sp>
      <p:sp>
        <p:nvSpPr>
          <p:cNvPr id="71683" name="Rectangle 10">
            <a:extLst>
              <a:ext uri="{FF2B5EF4-FFF2-40B4-BE49-F238E27FC236}">
                <a16:creationId xmlns:a16="http://schemas.microsoft.com/office/drawing/2014/main" id="{A47FE969-0B8A-4ECF-8DFB-1B2E51A397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11638" y="2276475"/>
            <a:ext cx="4630737" cy="3822700"/>
          </a:xfrm>
        </p:spPr>
        <p:txBody>
          <a:bodyPr/>
          <a:lstStyle/>
          <a:p>
            <a:pPr eaLnBrk="1" hangingPunct="1"/>
            <a:r>
              <a:rPr lang="sr-Cyrl-CS" altLang="en-US" sz="2800"/>
              <a:t>Лекови</a:t>
            </a:r>
            <a:r>
              <a:rPr lang="sr-Latn-CS" altLang="en-US" sz="2800"/>
              <a:t> </a:t>
            </a: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брзо</a:t>
            </a:r>
            <a:r>
              <a:rPr lang="sr-Latn-CS" altLang="en-US" sz="2800"/>
              <a:t> </a:t>
            </a:r>
            <a:r>
              <a:rPr lang="sr-Cyrl-CS" altLang="en-US" sz="2800"/>
              <a:t>отклањање</a:t>
            </a:r>
            <a:r>
              <a:rPr lang="sr-Latn-CS" altLang="en-US" sz="2800"/>
              <a:t>  </a:t>
            </a:r>
            <a:r>
              <a:rPr lang="sr-Cyrl-CS" altLang="en-US" sz="2800"/>
              <a:t>симптома</a:t>
            </a:r>
            <a:r>
              <a:rPr lang="sr-Latn-CS" altLang="en-US" sz="2800"/>
              <a:t> – </a:t>
            </a:r>
            <a:r>
              <a:rPr lang="sr-Cyrl-CS" altLang="en-US" sz="2800"/>
              <a:t>бронходилататори</a:t>
            </a:r>
            <a:r>
              <a:rPr lang="sr-Latn-CS" altLang="en-US" sz="2800"/>
              <a:t> (Ventolin,Berodual)</a:t>
            </a:r>
          </a:p>
          <a:p>
            <a:pPr eaLnBrk="1" hangingPunct="1"/>
            <a:r>
              <a:rPr lang="sr-Cyrl-CS" altLang="en-US" sz="2800"/>
              <a:t>Лекови</a:t>
            </a:r>
            <a:r>
              <a:rPr lang="sr-Latn-CS" altLang="en-US" sz="2800"/>
              <a:t> </a:t>
            </a: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превенцију</a:t>
            </a:r>
            <a:r>
              <a:rPr lang="sr-Latn-CS" altLang="en-US" sz="2800"/>
              <a:t> </a:t>
            </a:r>
            <a:r>
              <a:rPr lang="sr-Cyrl-CS" altLang="en-US" sz="2800"/>
              <a:t>астме</a:t>
            </a:r>
            <a:r>
              <a:rPr lang="sr-Latn-CS" altLang="en-US" sz="2800"/>
              <a:t> (Flikostid, Singulair)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/>
          </a:p>
        </p:txBody>
      </p:sp>
      <p:graphicFrame>
        <p:nvGraphicFramePr>
          <p:cNvPr id="71684" name="Object 13">
            <a:extLst>
              <a:ext uri="{FF2B5EF4-FFF2-40B4-BE49-F238E27FC236}">
                <a16:creationId xmlns:a16="http://schemas.microsoft.com/office/drawing/2014/main" id="{1911DBAB-C717-4B4A-A563-2F71A7BD78D8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323850" y="2071688"/>
          <a:ext cx="3890963" cy="389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0" name="Photo Editor Photo" r:id="rId3" imgW="2857899" imgH="2276793" progId="MSPhotoEd.3">
                  <p:embed/>
                </p:oleObj>
              </mc:Choice>
              <mc:Fallback>
                <p:oleObj name="Photo Editor Photo" r:id="rId3" imgW="2857899" imgH="2276793" progId="MSPhotoEd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071688"/>
                        <a:ext cx="3890963" cy="3890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79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816AE53E-EA78-4141-82EC-6CECE888C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Аеросол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7D0A03E6-55FA-4843-AAA2-9B72940AAF3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Механизам деловања: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r-Cyrl-CS" altLang="en-US" sz="2800"/>
              <a:t>Локално на РС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r-Cyrl-CS" altLang="en-US" sz="2800"/>
              <a:t>Неурорефлексно, преко рецептора у дисајним путевима и плућима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r-Cyrl-CS" altLang="en-US" sz="2800"/>
              <a:t>Хуморално, јер  се преко слузокоже лек ресорбује у крв и лимфу</a:t>
            </a:r>
            <a:endParaRPr lang="sr-Latn-CS" altLang="en-US" sz="2800"/>
          </a:p>
        </p:txBody>
      </p:sp>
    </p:spTree>
  </p:cSld>
  <p:clrMapOvr>
    <a:masterClrMapping/>
  </p:clrMapOvr>
  <p:transition spd="slow" advTm="23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slov 1">
            <a:extLst>
              <a:ext uri="{FF2B5EF4-FFF2-40B4-BE49-F238E27FC236}">
                <a16:creationId xmlns:a16="http://schemas.microsoft.com/office/drawing/2014/main" id="{6E3A6FFB-A236-4EE7-9D0E-73666F42F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635000"/>
            <a:ext cx="8569325" cy="633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dirty="0" err="1">
                <a:latin typeface="Times New Roman" pitchFamily="18" charset="0"/>
                <a:cs typeface="Times New Roman" pitchFamily="18" charset="0"/>
              </a:rPr>
              <a:t>Биомеханика</a:t>
            </a:r>
            <a:r>
              <a:rPr lang="en-US" alt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latin typeface="Times New Roman" pitchFamily="18" charset="0"/>
                <a:cs typeface="Times New Roman" pitchFamily="18" charset="0"/>
              </a:rPr>
              <a:t>плућне</a:t>
            </a:r>
            <a:r>
              <a:rPr lang="en-US" alt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latin typeface="Times New Roman" pitchFamily="18" charset="0"/>
                <a:cs typeface="Times New Roman" pitchFamily="18" charset="0"/>
              </a:rPr>
              <a:t>вентилације</a:t>
            </a:r>
            <a:endParaRPr lang="en-US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Slide Number Placeholder 4">
            <a:extLst>
              <a:ext uri="{FF2B5EF4-FFF2-40B4-BE49-F238E27FC236}">
                <a16:creationId xmlns:a16="http://schemas.microsoft.com/office/drawing/2014/main" id="{BD7AE72C-63C7-4293-AE0C-64628FC659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558FFA-FA72-4AEB-A65B-5A624EA32F88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87191618-B4BA-43C4-ADCC-24074266CD8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68313" y="1484313"/>
            <a:ext cx="7675562" cy="4824412"/>
          </a:xfrm>
        </p:spPr>
        <p:txBody>
          <a:bodyPr anchor="ctr"/>
          <a:lstStyle/>
          <a:p>
            <a:pPr eaLnBrk="1" hangingPunct="1">
              <a:spcBef>
                <a:spcPts val="1200"/>
              </a:spcBef>
            </a:pPr>
            <a:r>
              <a:rPr lang="en-US" altLang="en-US" sz="2400"/>
              <a:t>Плућа се растежу и скупљају (пасивно) пратећи промене дијаметра грудног коша.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400"/>
              <a:t>Дијаметар грудног коша се мења активношћу дисајне мускулатуре:</a:t>
            </a:r>
            <a:br>
              <a:rPr lang="en-US" altLang="en-US" sz="2400"/>
            </a:br>
            <a:r>
              <a:rPr lang="sr-Cyrl-CS" altLang="en-US" sz="2400"/>
              <a:t>-</a:t>
            </a:r>
            <a:r>
              <a:rPr lang="en-US" altLang="en-US" sz="2400"/>
              <a:t> променом </a:t>
            </a:r>
            <a:r>
              <a:rPr lang="en-US" altLang="en-US" sz="2400" b="1"/>
              <a:t>вертикалног дијаметра</a:t>
            </a:r>
            <a:r>
              <a:rPr lang="en-US" altLang="en-US" sz="2400"/>
              <a:t> – </a:t>
            </a:r>
            <a:br>
              <a:rPr lang="en-US" altLang="en-US" sz="2400"/>
            </a:br>
            <a:r>
              <a:rPr lang="en-US" altLang="en-US" sz="2400"/>
              <a:t>дијафрагма (контракција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дијафрагм</a:t>
            </a:r>
            <a:r>
              <a:rPr lang="en-US" altLang="en-US" sz="2400"/>
              <a:t>е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en-US" altLang="en-US" sz="2400"/>
              <a:t>овлачи доњу    површину плућа  у инспиријуму)               </a:t>
            </a:r>
            <a:r>
              <a:rPr lang="en-US" altLang="en-US" sz="2400">
                <a:solidFill>
                  <a:srgbClr val="FF0000"/>
                </a:solidFill>
              </a:rPr>
              <a:t>мирно дисање</a:t>
            </a:r>
            <a:br>
              <a:rPr lang="en-US" altLang="en-US" sz="2400">
                <a:solidFill>
                  <a:srgbClr val="FF0000"/>
                </a:solidFill>
              </a:rPr>
            </a:br>
            <a:r>
              <a:rPr lang="sr-Cyrl-CS" altLang="en-US" sz="2400"/>
              <a:t>-</a:t>
            </a:r>
            <a:r>
              <a:rPr lang="en-US" altLang="en-US" sz="2400"/>
              <a:t> променом </a:t>
            </a:r>
            <a:r>
              <a:rPr lang="en-US" altLang="en-US" sz="2400" b="1"/>
              <a:t>А-П дијаметра </a:t>
            </a:r>
            <a:r>
              <a:rPr lang="en-US" altLang="en-US" sz="2400"/>
              <a:t>– помоћна дисајна мускулатура подиже  и спушта ребра               </a:t>
            </a:r>
            <a:r>
              <a:rPr lang="sr-Cyrl-CS" altLang="en-US" sz="2400">
                <a:solidFill>
                  <a:srgbClr val="FF0000"/>
                </a:solidFill>
              </a:rPr>
              <a:t>форсирано дисање</a:t>
            </a:r>
            <a:endParaRPr lang="sr-Latn-CS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4162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6D5F8EBA-D4AB-4928-96B1-977FACFE1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4313"/>
            <a:ext cx="8642350" cy="1214437"/>
          </a:xfrm>
        </p:spPr>
        <p:txBody>
          <a:bodyPr/>
          <a:lstStyle/>
          <a:p>
            <a:b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Аеросол</a:t>
            </a:r>
            <a:r>
              <a:rPr lang="en-GB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br>
              <a:rPr lang="en-GB" altLang="en-US">
                <a:cs typeface="Times New Roman" panose="02020603050405020304" pitchFamily="18" charset="0"/>
              </a:rPr>
            </a:br>
            <a:endParaRPr lang="en-GB" altLang="en-US">
              <a:cs typeface="Times New Roman" panose="02020603050405020304" pitchFamily="18" charset="0"/>
            </a:endParaRP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E122124E-8AA1-40F9-8C65-30610D65AA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пацијената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израженом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респираторном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инсуфицијенцијом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CS" alt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О</a:t>
            </a:r>
            <a:r>
              <a:rPr lang="en-GB" alt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sr-Cyrl-CS" alt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испод</a:t>
            </a:r>
            <a:r>
              <a:rPr lang="en-GB" alt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sr-Cyrl-CS" alt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апликује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преко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Бирд</a:t>
            </a:r>
            <a:r>
              <a:rPr lang="en-GB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CS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овог</a:t>
            </a:r>
            <a:r>
              <a:rPr lang="en-GB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апарата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Као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компримована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струја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ваздуха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служи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кисеоник, који делује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бронходилататорно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Cyrl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хладних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инхалација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препоруцује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дисање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нос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топлих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дисање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уста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Депозиција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лека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дисајним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путевима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ваздуха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већи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ако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инхалација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примењује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апаратом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доспети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генерације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дисајних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болусу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обично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доспева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само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5-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дисајних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Ресорпциона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инхалираног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лека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70-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</a:p>
          <a:p>
            <a:pPr>
              <a:lnSpc>
                <a:spcPct val="90000"/>
              </a:lnSpc>
            </a:pPr>
            <a:endParaRPr lang="en-GB" altLang="en-US" sz="2400"/>
          </a:p>
        </p:txBody>
      </p:sp>
    </p:spTree>
  </p:cSld>
  <p:clrMapOvr>
    <a:masterClrMapping/>
  </p:clrMapOvr>
  <p:transition spd="slow" advTm="51489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16">
            <a:extLst>
              <a:ext uri="{FF2B5EF4-FFF2-40B4-BE49-F238E27FC236}">
                <a16:creationId xmlns:a16="http://schemas.microsoft.com/office/drawing/2014/main" id="{80DF1CB6-2EC6-4864-91D3-2D7BE5094372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051050" y="3390900"/>
          <a:ext cx="5184775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5" name="Photo Editor Photo" r:id="rId3" imgW="4458322" imgH="2980952" progId="MSPhotoEd.3">
                  <p:embed/>
                </p:oleObj>
              </mc:Choice>
              <mc:Fallback>
                <p:oleObj name="Photo Editor Photo" r:id="rId3" imgW="4458322" imgH="2980952" progId="MSPhotoEd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390900"/>
                        <a:ext cx="5184775" cy="346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5" name="Object 21">
            <a:extLst>
              <a:ext uri="{FF2B5EF4-FFF2-40B4-BE49-F238E27FC236}">
                <a16:creationId xmlns:a16="http://schemas.microsoft.com/office/drawing/2014/main" id="{930BD174-AF52-4B47-A9F2-A3637A409261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2124075" y="0"/>
          <a:ext cx="4968875" cy="330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6" name="Photo Editor Photo" r:id="rId5" imgW="2619048" imgH="1743318" progId="MSPhotoEd.3">
                  <p:embed/>
                </p:oleObj>
              </mc:Choice>
              <mc:Fallback>
                <p:oleObj name="Photo Editor Photo" r:id="rId5" imgW="2619048" imgH="1743318" progId="MSPhotoEd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0"/>
                        <a:ext cx="4968875" cy="330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11209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2E0373A-2A2C-4C2C-A98A-A8EE63A4F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/>
              <a:t>Ефикасност аеросол терапије</a:t>
            </a:r>
            <a:endParaRPr lang="en-US" altLang="en-US"/>
          </a:p>
        </p:txBody>
      </p:sp>
      <p:sp>
        <p:nvSpPr>
          <p:cNvPr id="75779" name="Content Placeholder 2">
            <a:extLst>
              <a:ext uri="{FF2B5EF4-FFF2-40B4-BE49-F238E27FC236}">
                <a16:creationId xmlns:a16="http://schemas.microsoft.com/office/drawing/2014/main" id="{6503C48F-306F-4644-8C73-684A51C06D2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CS" altLang="en-US"/>
              <a:t>Благовремена примена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/>
              <a:t>Када се наговештавају симптоми напада астме или гушења</a:t>
            </a:r>
          </a:p>
          <a:p>
            <a:endParaRPr lang="sr-Cyrl-CS" altLang="en-US"/>
          </a:p>
          <a:p>
            <a:endParaRPr lang="sr-Cyrl-CS" altLang="en-US"/>
          </a:p>
          <a:p>
            <a:endParaRPr lang="sr-Cyrl-CS" altLang="en-US"/>
          </a:p>
          <a:p>
            <a:endParaRPr lang="sr-Cyrl-CS" altLang="en-US"/>
          </a:p>
          <a:p>
            <a:r>
              <a:rPr lang="sr-Cyrl-CS" altLang="en-US"/>
              <a:t>Правилна техника инхалирања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/>
              <a:t>Задржавање даха омогућава да се лек исталожи на слузницу ипочне да делује</a:t>
            </a:r>
            <a:endParaRPr lang="en-US" altLang="en-US"/>
          </a:p>
        </p:txBody>
      </p:sp>
    </p:spTree>
  </p:cSld>
  <p:clrMapOvr>
    <a:masterClrMapping/>
  </p:clrMapOvr>
  <p:transition spd="slow" advTm="3665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id="{9F689B03-E794-40ED-B5C0-116609EA0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/>
              <a:t>Индикације за аеросол терапију</a:t>
            </a:r>
            <a:endParaRPr lang="en-US" altLang="en-US"/>
          </a:p>
        </p:txBody>
      </p:sp>
      <p:sp>
        <p:nvSpPr>
          <p:cNvPr id="76803" name="Content Placeholder 2">
            <a:extLst>
              <a:ext uri="{FF2B5EF4-FFF2-40B4-BE49-F238E27FC236}">
                <a16:creationId xmlns:a16="http://schemas.microsoft.com/office/drawing/2014/main" id="{1F8D230E-D1DA-4675-9476-741A2A2434D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CS" altLang="en-US"/>
              <a:t>Rinitis</a:t>
            </a:r>
          </a:p>
          <a:p>
            <a:r>
              <a:rPr lang="sr-Latn-CS" altLang="en-US"/>
              <a:t>Sinusitis</a:t>
            </a:r>
          </a:p>
          <a:p>
            <a:r>
              <a:rPr lang="sr-Latn-CS" altLang="en-US"/>
              <a:t>Laringitis</a:t>
            </a:r>
          </a:p>
          <a:p>
            <a:r>
              <a:rPr lang="sr-Latn-CS" altLang="en-US"/>
              <a:t>Astma bronchiale</a:t>
            </a:r>
          </a:p>
          <a:p>
            <a:r>
              <a:rPr lang="sr-Latn-CS" altLang="en-US"/>
              <a:t>HOPB</a:t>
            </a:r>
          </a:p>
          <a:p>
            <a:r>
              <a:rPr lang="sr-Latn-CS" altLang="en-US"/>
              <a:t>Bronhiectasiae</a:t>
            </a:r>
          </a:p>
          <a:p>
            <a:r>
              <a:rPr lang="sr-Latn-CS" altLang="en-US"/>
              <a:t>Emfizema pulmonum</a:t>
            </a:r>
          </a:p>
          <a:p>
            <a:r>
              <a:rPr lang="sr-Latn-CS" altLang="en-US"/>
              <a:t>Fibrosis cystica</a:t>
            </a:r>
            <a:endParaRPr lang="en-US" altLang="en-US"/>
          </a:p>
        </p:txBody>
      </p:sp>
    </p:spTree>
  </p:cSld>
  <p:clrMapOvr>
    <a:masterClrMapping/>
  </p:clrMapOvr>
  <p:transition spd="slow" advTm="1891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3">
            <a:extLst>
              <a:ext uri="{FF2B5EF4-FFF2-40B4-BE49-F238E27FC236}">
                <a16:creationId xmlns:a16="http://schemas.microsoft.com/office/drawing/2014/main" id="{6F5E8C7E-3134-4EFC-93BE-3860BD221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371600"/>
          </a:xfrm>
        </p:spPr>
        <p:txBody>
          <a:bodyPr/>
          <a:lstStyle/>
          <a:p>
            <a:pPr eaLnBrk="1" hangingPunct="1"/>
            <a:r>
              <a:rPr lang="sr-Latn-CS" altLang="en-US" sz="4800"/>
              <a:t> </a:t>
            </a:r>
            <a:r>
              <a:rPr lang="sr-Cyrl-CS" altLang="en-US" sz="4800" b="1">
                <a:solidFill>
                  <a:schemeClr val="tx1"/>
                </a:solidFill>
              </a:rPr>
              <a:t>Правилно</a:t>
            </a:r>
            <a:r>
              <a:rPr lang="sr-Latn-CS" altLang="en-US" sz="4800" b="1">
                <a:solidFill>
                  <a:schemeClr val="tx1"/>
                </a:solidFill>
              </a:rPr>
              <a:t> </a:t>
            </a:r>
            <a:r>
              <a:rPr lang="sr-Cyrl-CS" altLang="en-US" sz="4800" b="1">
                <a:solidFill>
                  <a:schemeClr val="tx1"/>
                </a:solidFill>
              </a:rPr>
              <a:t>коришћење</a:t>
            </a:r>
            <a:r>
              <a:rPr lang="sr-Latn-CS" altLang="en-US" sz="4800" b="1">
                <a:solidFill>
                  <a:schemeClr val="tx1"/>
                </a:solidFill>
              </a:rPr>
              <a:t> </a:t>
            </a:r>
            <a:r>
              <a:rPr lang="sr-Cyrl-CS" altLang="en-US" sz="4800" b="1">
                <a:solidFill>
                  <a:schemeClr val="tx1"/>
                </a:solidFill>
              </a:rPr>
              <a:t>пумпица</a:t>
            </a:r>
            <a:br>
              <a:rPr lang="sr-Latn-CS" altLang="en-US" sz="4800">
                <a:solidFill>
                  <a:srgbClr val="FFFF99"/>
                </a:solidFill>
              </a:rPr>
            </a:br>
            <a:endParaRPr lang="en-US" altLang="en-US" sz="4800">
              <a:solidFill>
                <a:srgbClr val="FFFF99"/>
              </a:solidFill>
            </a:endParaRPr>
          </a:p>
        </p:txBody>
      </p:sp>
      <p:sp>
        <p:nvSpPr>
          <p:cNvPr id="77827" name="Rectangle 9">
            <a:extLst>
              <a:ext uri="{FF2B5EF4-FFF2-40B4-BE49-F238E27FC236}">
                <a16:creationId xmlns:a16="http://schemas.microsoft.com/office/drawing/2014/main" id="{CB0724E2-6C95-405F-9A7F-EA14D3CD8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00563" y="642938"/>
            <a:ext cx="4464050" cy="6026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sz="2800"/>
              <a:t>     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Добро</a:t>
            </a:r>
            <a:r>
              <a:rPr lang="sr-Latn-CS" altLang="en-US" sz="2800"/>
              <a:t> </a:t>
            </a:r>
            <a:r>
              <a:rPr lang="sr-Cyrl-CS" altLang="en-US" sz="2800"/>
              <a:t>протрести</a:t>
            </a:r>
            <a:r>
              <a:rPr lang="sr-Latn-CS" altLang="en-US" sz="2800"/>
              <a:t> </a:t>
            </a:r>
            <a:r>
              <a:rPr lang="sr-Cyrl-CS" altLang="en-US" sz="2800"/>
              <a:t>пумпицу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Издахнути</a:t>
            </a:r>
            <a:r>
              <a:rPr lang="sr-Latn-CS" altLang="en-US" sz="2800"/>
              <a:t> </a:t>
            </a:r>
            <a:r>
              <a:rPr lang="sr-Cyrl-CS" altLang="en-US" sz="2800"/>
              <a:t>ваздух</a:t>
            </a:r>
            <a:r>
              <a:rPr lang="sr-Latn-CS" altLang="en-US" sz="2800"/>
              <a:t>	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Ставити</a:t>
            </a:r>
            <a:r>
              <a:rPr lang="sr-Latn-CS" altLang="en-US" sz="2800"/>
              <a:t> </a:t>
            </a:r>
            <a:r>
              <a:rPr lang="sr-Cyrl-CS" altLang="en-US" sz="2800"/>
              <a:t>пумпицу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уста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Истовремено</a:t>
            </a:r>
            <a:r>
              <a:rPr lang="sr-Latn-CS" altLang="en-US" sz="2800"/>
              <a:t> </a:t>
            </a:r>
            <a:r>
              <a:rPr lang="sr-Cyrl-CS" altLang="en-US" sz="2800"/>
              <a:t>притиснути</a:t>
            </a:r>
            <a:r>
              <a:rPr lang="sr-Latn-CS" altLang="en-US" sz="2800"/>
              <a:t> </a:t>
            </a:r>
            <a:r>
              <a:rPr lang="sr-Cyrl-CS" altLang="en-US" sz="2800"/>
              <a:t>пумпицу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удахнути</a:t>
            </a:r>
            <a:r>
              <a:rPr lang="sr-Latn-CS" altLang="en-US" sz="2800"/>
              <a:t> </a:t>
            </a:r>
            <a:r>
              <a:rPr lang="sr-Cyrl-CS" altLang="en-US" sz="2800"/>
              <a:t>ваздух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Задржати</a:t>
            </a:r>
            <a:r>
              <a:rPr lang="sr-Latn-CS" altLang="en-US" sz="2800"/>
              <a:t> </a:t>
            </a:r>
            <a:r>
              <a:rPr lang="sr-Cyrl-CS" altLang="en-US" sz="2800"/>
              <a:t>дах</a:t>
            </a:r>
            <a:r>
              <a:rPr lang="sr-Latn-CS" altLang="en-US" sz="2800"/>
              <a:t> </a:t>
            </a:r>
            <a:r>
              <a:rPr lang="sr-Cyrl-CS" altLang="en-US" sz="2800"/>
              <a:t>што</a:t>
            </a:r>
            <a:r>
              <a:rPr lang="sr-Latn-CS" altLang="en-US" sz="2800"/>
              <a:t> </a:t>
            </a:r>
            <a:r>
              <a:rPr lang="sr-Cyrl-CS" altLang="en-US" sz="2800"/>
              <a:t>дуже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Полако</a:t>
            </a:r>
            <a:r>
              <a:rPr lang="sr-Latn-CS" altLang="en-US" sz="2800"/>
              <a:t> </a:t>
            </a:r>
            <a:r>
              <a:rPr lang="sr-Cyrl-CS" altLang="en-US" sz="2800"/>
              <a:t>издахнути</a:t>
            </a:r>
            <a:r>
              <a:rPr lang="sr-Latn-CS" altLang="en-US" sz="2800"/>
              <a:t> </a:t>
            </a:r>
            <a:r>
              <a:rPr lang="sr-Cyrl-CS" altLang="en-US" sz="2800"/>
              <a:t>на</a:t>
            </a:r>
            <a:r>
              <a:rPr lang="sr-Latn-CS" altLang="en-US" sz="2800"/>
              <a:t> </a:t>
            </a:r>
            <a:r>
              <a:rPr lang="sr-Cyrl-CS" altLang="en-US" sz="2800"/>
              <a:t>нос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Поновити</a:t>
            </a:r>
            <a:r>
              <a:rPr lang="sr-Latn-CS" altLang="en-US" sz="2800"/>
              <a:t> </a:t>
            </a:r>
            <a:r>
              <a:rPr lang="sr-Cyrl-CS" altLang="en-US" sz="2800"/>
              <a:t>поступак</a:t>
            </a:r>
            <a:r>
              <a:rPr lang="sr-Latn-CS" altLang="en-US" sz="2800"/>
              <a:t> </a:t>
            </a: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другу</a:t>
            </a:r>
            <a:r>
              <a:rPr lang="sr-Latn-CS" altLang="en-US" sz="2800"/>
              <a:t> </a:t>
            </a:r>
            <a:r>
              <a:rPr lang="sr-Cyrl-CS" altLang="en-US" sz="2800"/>
              <a:t>дозу за 1 мин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Испрати</a:t>
            </a:r>
            <a:r>
              <a:rPr lang="sr-Latn-CS" altLang="en-US" sz="2800"/>
              <a:t> </a:t>
            </a:r>
            <a:r>
              <a:rPr lang="sr-Cyrl-CS" altLang="en-US" sz="2800"/>
              <a:t>уста</a:t>
            </a:r>
            <a:r>
              <a:rPr lang="sr-Latn-CS" altLang="en-US" sz="2800"/>
              <a:t> </a:t>
            </a:r>
            <a:r>
              <a:rPr lang="sr-Cyrl-CS" altLang="en-US" sz="2800"/>
              <a:t>водом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</p:txBody>
      </p:sp>
      <p:graphicFrame>
        <p:nvGraphicFramePr>
          <p:cNvPr id="77828" name="Object 12">
            <a:extLst>
              <a:ext uri="{FF2B5EF4-FFF2-40B4-BE49-F238E27FC236}">
                <a16:creationId xmlns:a16="http://schemas.microsoft.com/office/drawing/2014/main" id="{4EF5F12A-1F72-44FD-B046-DB2A121EBBEC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457200" y="1557338"/>
          <a:ext cx="3827463" cy="467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4" name="Photo Editor Photo" r:id="rId3" imgW="5180952" imgH="4266667" progId="MSPhotoEd.3">
                  <p:embed/>
                </p:oleObj>
              </mc:Choice>
              <mc:Fallback>
                <p:oleObj name="Photo Editor Photo" r:id="rId3" imgW="5180952" imgH="4266667" progId="MSPhotoEd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57338"/>
                        <a:ext cx="3827463" cy="467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9483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0DA6E585-FAA5-41CD-8862-B4B031822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Правилно</a:t>
            </a:r>
            <a:r>
              <a:rPr lang="sr-Latn-CS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коришћење</a:t>
            </a:r>
            <a:r>
              <a:rPr lang="sr-Latn-CS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бебихалера</a:t>
            </a:r>
            <a:endParaRPr lang="en-US" altLang="en-US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776AE806-358A-4220-AC78-2274F8E17BF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 sz="2400"/>
          </a:p>
          <a:p>
            <a:pPr eaLnBrk="1" hangingPunct="1">
              <a:lnSpc>
                <a:spcPct val="90000"/>
              </a:lnSpc>
            </a:pPr>
            <a:endParaRPr lang="en-US" altLang="en-US" sz="2400"/>
          </a:p>
        </p:txBody>
      </p:sp>
      <p:sp>
        <p:nvSpPr>
          <p:cNvPr id="78852" name="Rectangle 7">
            <a:extLst>
              <a:ext uri="{FF2B5EF4-FFF2-40B4-BE49-F238E27FC236}">
                <a16:creationId xmlns:a16="http://schemas.microsoft.com/office/drawing/2014/main" id="{430132C9-AD4A-43C3-A6D1-1E41BFF63D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27538" y="1989138"/>
            <a:ext cx="4537075" cy="41068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Бебихалер</a:t>
            </a:r>
            <a:r>
              <a:rPr lang="sr-Latn-CS" altLang="en-US" sz="2000"/>
              <a:t> </a:t>
            </a:r>
            <a:r>
              <a:rPr lang="sr-Cyrl-CS" altLang="en-US" sz="2000"/>
              <a:t>се</a:t>
            </a:r>
            <a:r>
              <a:rPr lang="sr-Latn-CS" altLang="en-US" sz="2000"/>
              <a:t> </a:t>
            </a:r>
            <a:r>
              <a:rPr lang="sr-Cyrl-CS" altLang="en-US" sz="2000"/>
              <a:t>увек</a:t>
            </a:r>
            <a:r>
              <a:rPr lang="sr-Latn-CS" altLang="en-US" sz="2000"/>
              <a:t> </a:t>
            </a:r>
            <a:r>
              <a:rPr lang="sr-Cyrl-CS" altLang="en-US" sz="2000"/>
              <a:t>држи</a:t>
            </a:r>
            <a:r>
              <a:rPr lang="sr-Latn-CS" altLang="en-US" sz="2000"/>
              <a:t> </a:t>
            </a:r>
            <a:r>
              <a:rPr lang="sr-Cyrl-CS" altLang="en-US" sz="2000"/>
              <a:t>хоризонтално</a:t>
            </a:r>
            <a:endParaRPr lang="sr-Latn-CS" altLang="en-US" sz="2000"/>
          </a:p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Пумпица</a:t>
            </a:r>
            <a:r>
              <a:rPr lang="sr-Latn-CS" altLang="en-US" sz="2000"/>
              <a:t> </a:t>
            </a:r>
            <a:r>
              <a:rPr lang="sr-Cyrl-CS" altLang="en-US" sz="2000"/>
              <a:t>се</a:t>
            </a:r>
            <a:r>
              <a:rPr lang="sr-Latn-CS" altLang="en-US" sz="2000"/>
              <a:t> </a:t>
            </a:r>
            <a:r>
              <a:rPr lang="sr-Cyrl-CS" altLang="en-US" sz="2000"/>
              <a:t>протресе,</a:t>
            </a:r>
            <a:r>
              <a:rPr lang="sr-Latn-CS" altLang="en-US" sz="2000"/>
              <a:t> </a:t>
            </a:r>
            <a:r>
              <a:rPr lang="sr-Cyrl-CS" altLang="en-US" sz="2000"/>
              <a:t>заглави</a:t>
            </a:r>
            <a:r>
              <a:rPr lang="sr-Latn-CS" altLang="en-US" sz="2000"/>
              <a:t> </a:t>
            </a:r>
            <a:r>
              <a:rPr lang="sr-Cyrl-CS" altLang="en-US" sz="2000"/>
              <a:t>у</a:t>
            </a:r>
            <a:r>
              <a:rPr lang="sr-Latn-CS" altLang="en-US" sz="2000"/>
              <a:t> </a:t>
            </a:r>
            <a:r>
              <a:rPr lang="sr-Cyrl-CS" altLang="en-US" sz="2000"/>
              <a:t>бебихалер</a:t>
            </a:r>
            <a:r>
              <a:rPr lang="sr-Latn-CS" altLang="en-US" sz="2000"/>
              <a:t> </a:t>
            </a:r>
            <a:r>
              <a:rPr lang="sr-Cyrl-CS" altLang="en-US" sz="2000"/>
              <a:t>и</a:t>
            </a:r>
            <a:r>
              <a:rPr lang="sr-Latn-CS" altLang="en-US" sz="2000"/>
              <a:t> </a:t>
            </a:r>
            <a:r>
              <a:rPr lang="sr-Cyrl-CS" altLang="en-US" sz="2000"/>
              <a:t>притисне</a:t>
            </a:r>
            <a:endParaRPr lang="sr-Latn-CS" altLang="en-US" sz="2000"/>
          </a:p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Маска</a:t>
            </a:r>
            <a:r>
              <a:rPr lang="sr-Latn-CS" altLang="en-US" sz="2000"/>
              <a:t> </a:t>
            </a:r>
            <a:r>
              <a:rPr lang="sr-Cyrl-CS" altLang="en-US" sz="2000"/>
              <a:t>мора</a:t>
            </a:r>
            <a:r>
              <a:rPr lang="sr-Latn-CS" altLang="en-US" sz="2000"/>
              <a:t> </a:t>
            </a:r>
            <a:r>
              <a:rPr lang="sr-Cyrl-CS" altLang="en-US" sz="2000"/>
              <a:t>да</a:t>
            </a:r>
            <a:r>
              <a:rPr lang="sr-Latn-CS" altLang="en-US" sz="2000"/>
              <a:t> </a:t>
            </a:r>
            <a:r>
              <a:rPr lang="sr-Cyrl-CS" altLang="en-US" sz="2000"/>
              <a:t>покрије</a:t>
            </a:r>
            <a:r>
              <a:rPr lang="sr-Latn-CS" altLang="en-US" sz="2000"/>
              <a:t> </a:t>
            </a:r>
            <a:r>
              <a:rPr lang="sr-Cyrl-CS" altLang="en-US" sz="2000"/>
              <a:t>и</a:t>
            </a:r>
            <a:r>
              <a:rPr lang="sr-Latn-CS" altLang="en-US" sz="2000"/>
              <a:t> </a:t>
            </a:r>
            <a:r>
              <a:rPr lang="sr-Cyrl-CS" altLang="en-US" sz="2000"/>
              <a:t>нос</a:t>
            </a:r>
            <a:r>
              <a:rPr lang="sr-Latn-CS" altLang="en-US" sz="2000"/>
              <a:t> </a:t>
            </a:r>
            <a:r>
              <a:rPr lang="sr-Cyrl-CS" altLang="en-US" sz="2000"/>
              <a:t>и</a:t>
            </a:r>
            <a:r>
              <a:rPr lang="sr-Latn-CS" altLang="en-US" sz="2000"/>
              <a:t> </a:t>
            </a:r>
            <a:r>
              <a:rPr lang="sr-Cyrl-CS" altLang="en-US" sz="2000"/>
              <a:t>уста</a:t>
            </a:r>
            <a:r>
              <a:rPr lang="sr-Latn-CS" altLang="en-US" sz="2000"/>
              <a:t> </a:t>
            </a:r>
            <a:r>
              <a:rPr lang="sr-Cyrl-CS" altLang="en-US" sz="2000"/>
              <a:t>детета</a:t>
            </a:r>
            <a:endParaRPr lang="sr-Latn-CS" altLang="en-US" sz="2000"/>
          </a:p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Дете</a:t>
            </a:r>
            <a:r>
              <a:rPr lang="sr-Latn-CS" altLang="en-US" sz="2000"/>
              <a:t> </a:t>
            </a:r>
            <a:r>
              <a:rPr lang="sr-Cyrl-CS" altLang="en-US" sz="2000"/>
              <a:t>удише</a:t>
            </a:r>
            <a:r>
              <a:rPr lang="sr-Latn-CS" altLang="en-US" sz="2000"/>
              <a:t> 10-15 </a:t>
            </a:r>
            <a:r>
              <a:rPr lang="sr-Cyrl-CS" altLang="en-US" sz="2000"/>
              <a:t>пута</a:t>
            </a:r>
            <a:r>
              <a:rPr lang="sr-Latn-CS" altLang="en-US" sz="200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Пратити</a:t>
            </a:r>
            <a:r>
              <a:rPr lang="sr-Latn-CS" altLang="en-US" sz="2000"/>
              <a:t> </a:t>
            </a:r>
            <a:r>
              <a:rPr lang="sr-Cyrl-CS" altLang="en-US" sz="2000"/>
              <a:t>да</a:t>
            </a:r>
            <a:r>
              <a:rPr lang="sr-Latn-CS" altLang="en-US" sz="2000"/>
              <a:t> </a:t>
            </a:r>
            <a:r>
              <a:rPr lang="sr-Cyrl-CS" altLang="en-US" sz="2000"/>
              <a:t>ли</a:t>
            </a:r>
            <a:r>
              <a:rPr lang="sr-Latn-CS" altLang="en-US" sz="2000"/>
              <a:t> </a:t>
            </a:r>
            <a:r>
              <a:rPr lang="sr-Cyrl-CS" altLang="en-US" sz="2000"/>
              <a:t>се</a:t>
            </a:r>
            <a:r>
              <a:rPr lang="sr-Latn-CS" altLang="en-US" sz="2000"/>
              <a:t> </a:t>
            </a:r>
            <a:r>
              <a:rPr lang="sr-Cyrl-CS" altLang="en-US" sz="2000"/>
              <a:t>помера</a:t>
            </a:r>
            <a:r>
              <a:rPr lang="sr-Latn-CS" altLang="en-US" sz="2000"/>
              <a:t> </a:t>
            </a:r>
            <a:r>
              <a:rPr lang="sr-Cyrl-CS" altLang="en-US" sz="2000"/>
              <a:t>валвула</a:t>
            </a:r>
            <a:r>
              <a:rPr lang="sr-Latn-CS" altLang="en-US" sz="2000"/>
              <a:t> </a:t>
            </a:r>
            <a:r>
              <a:rPr lang="sr-Cyrl-CS" altLang="en-US" sz="2000"/>
              <a:t>која</a:t>
            </a:r>
            <a:r>
              <a:rPr lang="sr-Latn-CS" altLang="en-US" sz="2000"/>
              <a:t> </a:t>
            </a:r>
            <a:r>
              <a:rPr lang="sr-Cyrl-CS" altLang="en-US" sz="2000"/>
              <a:t>омогућава</a:t>
            </a:r>
            <a:r>
              <a:rPr lang="sr-Latn-CS" altLang="en-US" sz="2000"/>
              <a:t> </a:t>
            </a:r>
            <a:r>
              <a:rPr lang="sr-Cyrl-CS" altLang="en-US" sz="2000"/>
              <a:t>да</a:t>
            </a:r>
            <a:r>
              <a:rPr lang="sr-Latn-CS" altLang="en-US" sz="2000"/>
              <a:t> </a:t>
            </a:r>
            <a:r>
              <a:rPr lang="sr-Cyrl-CS" altLang="en-US" sz="2000"/>
              <a:t>дете</a:t>
            </a:r>
            <a:r>
              <a:rPr lang="sr-Latn-CS" altLang="en-US" sz="2000"/>
              <a:t> </a:t>
            </a:r>
            <a:r>
              <a:rPr lang="sr-Cyrl-CS" altLang="en-US" sz="2000"/>
              <a:t>удахне</a:t>
            </a:r>
            <a:r>
              <a:rPr lang="sr-Latn-CS" altLang="en-US" sz="2000"/>
              <a:t> </a:t>
            </a:r>
            <a:r>
              <a:rPr lang="sr-Cyrl-CS" altLang="en-US" sz="2000"/>
              <a:t>лек</a:t>
            </a:r>
            <a:r>
              <a:rPr lang="sr-Latn-CS" altLang="en-US" sz="2000"/>
              <a:t> </a:t>
            </a:r>
            <a:r>
              <a:rPr lang="sr-Cyrl-CS" altLang="en-US" sz="2000"/>
              <a:t>из</a:t>
            </a:r>
            <a:r>
              <a:rPr lang="sr-Latn-CS" altLang="en-US" sz="2000"/>
              <a:t> </a:t>
            </a:r>
            <a:r>
              <a:rPr lang="sr-Cyrl-CS" altLang="en-US" sz="2000"/>
              <a:t>коморе,</a:t>
            </a:r>
            <a:r>
              <a:rPr lang="sr-Latn-CS" altLang="en-US" sz="2000"/>
              <a:t> </a:t>
            </a:r>
            <a:r>
              <a:rPr lang="sr-Cyrl-CS" altLang="en-US" sz="2000"/>
              <a:t>а</a:t>
            </a:r>
            <a:r>
              <a:rPr lang="sr-Latn-CS" altLang="en-US" sz="2000"/>
              <a:t> </a:t>
            </a:r>
            <a:r>
              <a:rPr lang="sr-Cyrl-CS" altLang="en-US" sz="2000"/>
              <a:t>да</a:t>
            </a:r>
            <a:r>
              <a:rPr lang="sr-Latn-CS" altLang="en-US" sz="2000"/>
              <a:t> </a:t>
            </a:r>
            <a:r>
              <a:rPr lang="sr-Cyrl-CS" altLang="en-US" sz="2000"/>
              <a:t>при</a:t>
            </a:r>
            <a:r>
              <a:rPr lang="sr-Latn-CS" altLang="en-US" sz="2000"/>
              <a:t> </a:t>
            </a:r>
            <a:r>
              <a:rPr lang="sr-Cyrl-CS" altLang="en-US" sz="2000"/>
              <a:t>издаху</a:t>
            </a:r>
            <a:r>
              <a:rPr lang="sr-Latn-CS" altLang="en-US" sz="2000"/>
              <a:t> </a:t>
            </a:r>
            <a:r>
              <a:rPr lang="sr-Cyrl-CS" altLang="en-US" sz="2000"/>
              <a:t>ваздух</a:t>
            </a:r>
            <a:r>
              <a:rPr lang="sr-Latn-CS" altLang="en-US" sz="2000"/>
              <a:t> </a:t>
            </a:r>
            <a:r>
              <a:rPr lang="sr-Cyrl-CS" altLang="en-US" sz="2000"/>
              <a:t>не</a:t>
            </a:r>
            <a:r>
              <a:rPr lang="sr-Latn-CS" altLang="en-US" sz="2000"/>
              <a:t> </a:t>
            </a:r>
            <a:r>
              <a:rPr lang="sr-Cyrl-CS" altLang="en-US" sz="2000"/>
              <a:t>улази</a:t>
            </a:r>
            <a:r>
              <a:rPr lang="sr-Latn-CS" altLang="en-US" sz="2000"/>
              <a:t> </a:t>
            </a:r>
            <a:r>
              <a:rPr lang="sr-Cyrl-CS" altLang="en-US" sz="2000"/>
              <a:t>у</a:t>
            </a:r>
            <a:r>
              <a:rPr lang="sr-Latn-CS" altLang="en-US" sz="2000"/>
              <a:t> </a:t>
            </a:r>
            <a:r>
              <a:rPr lang="sr-Cyrl-CS" altLang="en-US" sz="2000"/>
              <a:t>комору</a:t>
            </a:r>
            <a:endParaRPr lang="sr-Latn-CS" altLang="en-US" sz="2000"/>
          </a:p>
          <a:p>
            <a:pPr eaLnBrk="1" hangingPunct="1">
              <a:lnSpc>
                <a:spcPct val="90000"/>
              </a:lnSpc>
            </a:pPr>
            <a:r>
              <a:rPr lang="sr-Cyrl-CS" altLang="en-US" sz="2000"/>
              <a:t>Код</a:t>
            </a:r>
            <a:r>
              <a:rPr lang="sr-Latn-CS" altLang="en-US" sz="2000"/>
              <a:t> </a:t>
            </a:r>
            <a:r>
              <a:rPr lang="sr-Cyrl-CS" altLang="en-US" sz="2000"/>
              <a:t>веће</a:t>
            </a:r>
            <a:r>
              <a:rPr lang="sr-Latn-CS" altLang="en-US" sz="2000"/>
              <a:t> </a:t>
            </a:r>
            <a:r>
              <a:rPr lang="sr-Cyrl-CS" altLang="en-US" sz="2000"/>
              <a:t>деце</a:t>
            </a:r>
            <a:r>
              <a:rPr lang="sr-Latn-CS" altLang="en-US" sz="2000"/>
              <a:t>  </a:t>
            </a:r>
            <a:r>
              <a:rPr lang="sr-Cyrl-CS" altLang="en-US" sz="2000"/>
              <a:t>халер</a:t>
            </a:r>
            <a:r>
              <a:rPr lang="sr-Latn-CS" altLang="en-US" sz="2000"/>
              <a:t> </a:t>
            </a:r>
            <a:r>
              <a:rPr lang="sr-Cyrl-CS" altLang="en-US" sz="2000"/>
              <a:t>може</a:t>
            </a:r>
            <a:r>
              <a:rPr lang="sr-Latn-CS" altLang="en-US" sz="2000"/>
              <a:t> </a:t>
            </a:r>
            <a:r>
              <a:rPr lang="sr-Cyrl-CS" altLang="en-US" sz="2000"/>
              <a:t>да</a:t>
            </a:r>
            <a:r>
              <a:rPr lang="sr-Latn-CS" altLang="en-US" sz="2000"/>
              <a:t> </a:t>
            </a:r>
            <a:r>
              <a:rPr lang="sr-Cyrl-CS" altLang="en-US" sz="2000"/>
              <a:t>се</a:t>
            </a:r>
            <a:r>
              <a:rPr lang="sr-Latn-CS" altLang="en-US" sz="2000"/>
              <a:t> </a:t>
            </a:r>
            <a:r>
              <a:rPr lang="sr-Cyrl-CS" altLang="en-US" sz="2000"/>
              <a:t>користи</a:t>
            </a:r>
            <a:r>
              <a:rPr lang="sr-Latn-CS" altLang="en-US" sz="2000"/>
              <a:t> </a:t>
            </a:r>
            <a:r>
              <a:rPr lang="sr-Cyrl-CS" altLang="en-US" sz="2000"/>
              <a:t>без</a:t>
            </a:r>
            <a:r>
              <a:rPr lang="sr-Latn-CS" altLang="en-US" sz="2000"/>
              <a:t> </a:t>
            </a:r>
            <a:r>
              <a:rPr lang="sr-Cyrl-CS" altLang="en-US" sz="2000"/>
              <a:t>маске</a:t>
            </a:r>
            <a:endParaRPr lang="en-US" altLang="en-US" sz="2000"/>
          </a:p>
        </p:txBody>
      </p:sp>
      <p:graphicFrame>
        <p:nvGraphicFramePr>
          <p:cNvPr id="78853" name="Object 5">
            <a:extLst>
              <a:ext uri="{FF2B5EF4-FFF2-40B4-BE49-F238E27FC236}">
                <a16:creationId xmlns:a16="http://schemas.microsoft.com/office/drawing/2014/main" id="{CB4DC567-F5CF-48C6-9566-D2A167A46641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0825" y="2133600"/>
          <a:ext cx="4033838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" name="Photo Editor Photo" r:id="rId3" imgW="5180952" imgH="3809524" progId="MSPhotoEd.3">
                  <p:embed/>
                </p:oleObj>
              </mc:Choice>
              <mc:Fallback>
                <p:oleObj name="Photo Editor Photo" r:id="rId3" imgW="5180952" imgH="3809524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133600"/>
                        <a:ext cx="4033838" cy="360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567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>
            <a:extLst>
              <a:ext uri="{FF2B5EF4-FFF2-40B4-BE49-F238E27FC236}">
                <a16:creationId xmlns:a16="http://schemas.microsoft.com/office/drawing/2014/main" id="{03C04D1B-43EC-4104-B622-420651ABF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214313"/>
            <a:ext cx="7772400" cy="868362"/>
          </a:xfrm>
        </p:spPr>
        <p:txBody>
          <a:bodyPr/>
          <a:lstStyle/>
          <a:p>
            <a:r>
              <a:rPr lang="sr-Cyrl-CS" altLang="en-US"/>
              <a:t>Б)Аеројонотерапија</a:t>
            </a:r>
            <a:endParaRPr lang="en-US" altLang="en-US"/>
          </a:p>
        </p:txBody>
      </p:sp>
      <p:sp>
        <p:nvSpPr>
          <p:cNvPr id="79875" name="Content Placeholder 2">
            <a:extLst>
              <a:ext uri="{FF2B5EF4-FFF2-40B4-BE49-F238E27FC236}">
                <a16:creationId xmlns:a16="http://schemas.microsoft.com/office/drawing/2014/main" id="{940FF00C-FA02-4E89-A268-7336E0EB29A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143000"/>
            <a:ext cx="7772400" cy="4876800"/>
          </a:xfrm>
        </p:spPr>
        <p:txBody>
          <a:bodyPr/>
          <a:lstStyle/>
          <a:p>
            <a:r>
              <a:rPr lang="sr-Cyrl-CS" altLang="en-US"/>
              <a:t>Лечење јонизованим ваздухом који се добија уз помоћ специјалних апарата </a:t>
            </a:r>
            <a:r>
              <a:rPr lang="sr-Cyrl-CS" altLang="en-US" u="sng"/>
              <a:t>аеројонизатора</a:t>
            </a:r>
          </a:p>
          <a:p>
            <a:r>
              <a:rPr lang="sr-Cyrl-CS" altLang="en-US"/>
              <a:t>Јонизацијом ваздуха ослобађају се електрони, који се везују за молекуле,стварајући позитивне и негативне јоне</a:t>
            </a:r>
          </a:p>
          <a:p>
            <a:r>
              <a:rPr lang="sr-Cyrl-CS" altLang="en-US"/>
              <a:t>Јонизован молекул+гасни молекул=лаки јон</a:t>
            </a:r>
          </a:p>
          <a:p>
            <a:r>
              <a:rPr lang="sr-Cyrl-CS" altLang="en-US"/>
              <a:t>Лаки јон+честице прашине=тешки јон</a:t>
            </a:r>
          </a:p>
          <a:p>
            <a:r>
              <a:rPr lang="sr-Cyrl-CS" altLang="en-US"/>
              <a:t>Однос броја тешких и лаких јона показује степен загађења ваздуха</a:t>
            </a:r>
          </a:p>
          <a:p>
            <a:r>
              <a:rPr lang="sr-Cyrl-CS" altLang="en-US"/>
              <a:t>Аеројони се уносе удисањем</a:t>
            </a:r>
            <a:endParaRPr lang="en-US" altLang="en-US"/>
          </a:p>
        </p:txBody>
      </p:sp>
    </p:spTree>
  </p:cSld>
  <p:clrMapOvr>
    <a:masterClrMapping/>
  </p:clrMapOvr>
  <p:transition spd="slow" advTm="10807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Naslov 1">
            <a:extLst>
              <a:ext uri="{FF2B5EF4-FFF2-40B4-BE49-F238E27FC236}">
                <a16:creationId xmlns:a16="http://schemas.microsoft.com/office/drawing/2014/main" id="{93351D0C-7C15-4049-9325-4CC8130D6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8569325" cy="922338"/>
          </a:xfrm>
        </p:spPr>
        <p:txBody>
          <a:bodyPr/>
          <a:lstStyle/>
          <a:p>
            <a:pPr eaLnBrk="1" hangingPunct="1"/>
            <a:r>
              <a:rPr lang="en-US" altLang="en-US" b="1"/>
              <a:t>2. Дренажа дисајних путева</a:t>
            </a:r>
          </a:p>
        </p:txBody>
      </p:sp>
      <p:sp>
        <p:nvSpPr>
          <p:cNvPr id="44035" name="Čuvar mesta za sadržaj 2">
            <a:extLst>
              <a:ext uri="{FF2B5EF4-FFF2-40B4-BE49-F238E27FC236}">
                <a16:creationId xmlns:a16="http://schemas.microsoft.com/office/drawing/2014/main" id="{3921627F-68BB-47BD-A3FD-2AADA7C36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97437"/>
          </a:xfrm>
        </p:spPr>
        <p:txBody>
          <a:bodyPr/>
          <a:lstStyle/>
          <a:p>
            <a:pPr eaLnBrk="1" hangingPunct="1">
              <a:spcBef>
                <a:spcPts val="600"/>
              </a:spcBef>
              <a:defRPr/>
            </a:pPr>
            <a:r>
              <a:rPr lang="ru-RU" altLang="en-US" sz="2400" dirty="0"/>
              <a:t>Примењује се на Макањијевом кревету за дренирање</a:t>
            </a:r>
            <a:r>
              <a:rPr lang="en-US" altLang="en-US" sz="2400" dirty="0"/>
              <a:t> </a:t>
            </a:r>
            <a:r>
              <a:rPr lang="ru-RU" altLang="en-US" sz="2400" dirty="0"/>
              <a:t>(има могућност да се мења нагиб кревета)</a:t>
            </a:r>
            <a:r>
              <a:rPr lang="x-none" altLang="en-US" sz="2400" dirty="0"/>
              <a:t>; </a:t>
            </a:r>
            <a:r>
              <a:rPr lang="x-none" altLang="en-US" sz="2400" b="1" dirty="0">
                <a:solidFill>
                  <a:srgbClr val="FF0000"/>
                </a:solidFill>
              </a:rPr>
              <a:t>15 - 30 min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altLang="en-US" sz="2400" dirty="0"/>
              <a:t>Положај пацијента за дренажу може да буде:</a:t>
            </a:r>
            <a:br>
              <a:rPr lang="ru-RU" altLang="en-US" sz="2000" dirty="0"/>
            </a:br>
            <a:r>
              <a:rPr lang="ru-RU" altLang="en-US" sz="2200" dirty="0"/>
              <a:t>А. </a:t>
            </a:r>
            <a:r>
              <a:rPr lang="ru-RU" altLang="en-US" sz="2200" b="1" dirty="0"/>
              <a:t>Иницијални дренажни положај</a:t>
            </a:r>
            <a:r>
              <a:rPr lang="ru-RU" altLang="en-US" sz="2200" b="1" dirty="0">
                <a:solidFill>
                  <a:srgbClr val="FF0000"/>
                </a:solidFill>
              </a:rPr>
              <a:t> </a:t>
            </a:r>
            <a:r>
              <a:rPr lang="ru-RU" altLang="en-US" sz="2200" dirty="0"/>
              <a:t>- зависи од дела плућа који хоћемо да дренирамо</a:t>
            </a:r>
            <a:r>
              <a:rPr lang="x-none" altLang="en-US" sz="2200" dirty="0"/>
              <a:t>,</a:t>
            </a:r>
            <a:r>
              <a:rPr lang="ru-RU" altLang="en-US" sz="2200" dirty="0"/>
              <a:t> да би се секрет довео у трахеју и избацио напоље</a:t>
            </a:r>
          </a:p>
          <a:p>
            <a:pPr marL="630238" lvl="1" indent="0" eaLnBrk="1" hangingPunct="1">
              <a:spcBef>
                <a:spcPts val="600"/>
              </a:spcBef>
              <a:buFontTx/>
              <a:buNone/>
              <a:defRPr/>
            </a:pPr>
            <a:r>
              <a:rPr lang="ru-RU" altLang="en-US" sz="2000" dirty="0"/>
              <a:t>Принципи:</a:t>
            </a:r>
          </a:p>
          <a:p>
            <a:pPr lvl="2" eaLnBrk="1" hangingPunct="1">
              <a:spcBef>
                <a:spcPts val="600"/>
              </a:spcBef>
              <a:defRPr/>
            </a:pPr>
            <a:r>
              <a:rPr lang="ru-RU" altLang="en-US" dirty="0"/>
              <a:t>коси лежећи положаји са главом наниже - да би гравитација помогла одстрањење секрета дисајних путева</a:t>
            </a:r>
          </a:p>
          <a:p>
            <a:pPr lvl="2" eaLnBrk="1" hangingPunct="1">
              <a:spcBef>
                <a:spcPts val="600"/>
              </a:spcBef>
              <a:defRPr/>
            </a:pPr>
            <a:r>
              <a:rPr lang="ru-RU" altLang="en-US" dirty="0"/>
              <a:t>део плућа који се дренира да буде виши од осталих делова</a:t>
            </a:r>
            <a:endParaRPr lang="x-none" altLang="en-US" dirty="0"/>
          </a:p>
          <a:p>
            <a:pPr marL="914400" lvl="2" indent="0" eaLnBrk="1" hangingPunct="1">
              <a:spcBef>
                <a:spcPts val="600"/>
              </a:spcBef>
              <a:buFontTx/>
              <a:buNone/>
              <a:defRPr/>
            </a:pPr>
            <a:endParaRPr lang="x-none" altLang="en-US" dirty="0"/>
          </a:p>
          <a:p>
            <a:pPr marL="287338" lvl="2" indent="0" eaLnBrk="1" hangingPunct="1">
              <a:spcBef>
                <a:spcPts val="600"/>
              </a:spcBef>
              <a:buFontTx/>
              <a:buNone/>
              <a:defRPr/>
            </a:pPr>
            <a:r>
              <a:rPr lang="ru-RU" altLang="en-US" sz="2200" dirty="0"/>
              <a:t>Б. </a:t>
            </a:r>
            <a:r>
              <a:rPr lang="ru-RU" altLang="en-US" sz="2200" b="1" dirty="0"/>
              <a:t>Дефинитивни дренажни положај </a:t>
            </a:r>
            <a:r>
              <a:rPr lang="ru-RU" altLang="en-US" sz="2200" dirty="0"/>
              <a:t>- за дренажу из трахеје, примењује се коси лежећи положај</a:t>
            </a:r>
            <a:endParaRPr lang="en-US" altLang="en-US" sz="2200" dirty="0"/>
          </a:p>
        </p:txBody>
      </p:sp>
      <p:sp>
        <p:nvSpPr>
          <p:cNvPr id="80900" name="Slide Number Placeholder 1">
            <a:extLst>
              <a:ext uri="{FF2B5EF4-FFF2-40B4-BE49-F238E27FC236}">
                <a16:creationId xmlns:a16="http://schemas.microsoft.com/office/drawing/2014/main" id="{7027E4E0-06B3-49DD-8CC0-CC5BE4425B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82BBB9-6734-4E62-AEA0-56E39242B3F1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8569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Naslov 1">
            <a:extLst>
              <a:ext uri="{FF2B5EF4-FFF2-40B4-BE49-F238E27FC236}">
                <a16:creationId xmlns:a16="http://schemas.microsoft.com/office/drawing/2014/main" id="{57D2ADB5-910D-4E4C-BB46-939F9D3E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633412"/>
          </a:xfrm>
        </p:spPr>
        <p:txBody>
          <a:bodyPr/>
          <a:lstStyle/>
          <a:p>
            <a:r>
              <a:rPr lang="sr-Cyrl-CS" altLang="en-US" b="1"/>
              <a:t>2.</a:t>
            </a:r>
            <a:r>
              <a:rPr lang="en-US" altLang="en-US" b="1"/>
              <a:t>Дренажа дисајних путева</a:t>
            </a:r>
            <a:endParaRPr lang="en-US" altLang="en-US"/>
          </a:p>
        </p:txBody>
      </p:sp>
      <p:sp>
        <p:nvSpPr>
          <p:cNvPr id="81923" name="Čuvar mesta za broj slajda 3">
            <a:extLst>
              <a:ext uri="{FF2B5EF4-FFF2-40B4-BE49-F238E27FC236}">
                <a16:creationId xmlns:a16="http://schemas.microsoft.com/office/drawing/2014/main" id="{5DB6E4B1-BCE2-4B9F-BAAA-215E5E6316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0B84778-9319-46A8-B1F9-103C09FEFE22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68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81924" name="Picture 4">
            <a:extLst>
              <a:ext uri="{FF2B5EF4-FFF2-40B4-BE49-F238E27FC236}">
                <a16:creationId xmlns:a16="http://schemas.microsoft.com/office/drawing/2014/main" id="{10190C66-24C9-4BAF-BDAB-7CF88FE454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4" t="26408" r="62657" b="8075"/>
          <a:stretch>
            <a:fillRect/>
          </a:stretch>
        </p:blipFill>
        <p:spPr>
          <a:xfrm>
            <a:off x="611188" y="1268413"/>
            <a:ext cx="3240087" cy="4968875"/>
          </a:xfrm>
          <a:noFill/>
        </p:spPr>
      </p:pic>
      <p:pic>
        <p:nvPicPr>
          <p:cNvPr id="81925" name="Picture 5">
            <a:extLst>
              <a:ext uri="{FF2B5EF4-FFF2-40B4-BE49-F238E27FC236}">
                <a16:creationId xmlns:a16="http://schemas.microsoft.com/office/drawing/2014/main" id="{8A8C9D6E-F199-4D97-96DF-58B65E390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2" t="10118" r="7724" b="10106"/>
          <a:stretch>
            <a:fillRect/>
          </a:stretch>
        </p:blipFill>
        <p:spPr bwMode="auto">
          <a:xfrm>
            <a:off x="4572000" y="3860800"/>
            <a:ext cx="3438525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kvir za tekst 5">
            <a:extLst>
              <a:ext uri="{FF2B5EF4-FFF2-40B4-BE49-F238E27FC236}">
                <a16:creationId xmlns:a16="http://schemas.microsoft.com/office/drawing/2014/main" id="{1BC7655F-F013-4491-AB90-AFB794E648E9}"/>
              </a:ext>
            </a:extLst>
          </p:cNvPr>
          <p:cNvSpPr txBox="1"/>
          <p:nvPr/>
        </p:nvSpPr>
        <p:spPr>
          <a:xfrm>
            <a:off x="4067175" y="1616075"/>
            <a:ext cx="46815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>
                <a:latin typeface="+mn-lt"/>
              </a:rPr>
              <a:t>Положаји се заузимају таквим редоследом да се секрет слива према бронхима и трахеји, одакле се кашљањем избацује.</a:t>
            </a:r>
            <a:endParaRPr lang="en-US" dirty="0">
              <a:latin typeface="+mn-lt"/>
            </a:endParaRPr>
          </a:p>
        </p:txBody>
      </p:sp>
      <p:sp>
        <p:nvSpPr>
          <p:cNvPr id="36871" name="Okvir za tekst 6">
            <a:extLst>
              <a:ext uri="{FF2B5EF4-FFF2-40B4-BE49-F238E27FC236}">
                <a16:creationId xmlns:a16="http://schemas.microsoft.com/office/drawing/2014/main" id="{2A56487C-7745-4763-B33F-0387C6642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6288" y="5768975"/>
            <a:ext cx="4229100" cy="7699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x-none" altLang="en-US" sz="2200" dirty="0">
                <a:latin typeface="+mn-lt"/>
              </a:rPr>
              <a:t>Дефинитивни дренажни положај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x-none" altLang="en-US" sz="2200" dirty="0">
                <a:latin typeface="+mn-lt"/>
              </a:rPr>
              <a:t>(коси дренажни положај)</a:t>
            </a:r>
            <a:endParaRPr lang="en-US" altLang="en-US" sz="2200" dirty="0">
              <a:latin typeface="+mn-lt"/>
            </a:endParaRPr>
          </a:p>
        </p:txBody>
      </p:sp>
    </p:spTree>
  </p:cSld>
  <p:clrMapOvr>
    <a:masterClrMapping/>
  </p:clrMapOvr>
  <p:transition spd="slow" advTm="2980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Naslov 5">
            <a:extLst>
              <a:ext uri="{FF2B5EF4-FFF2-40B4-BE49-F238E27FC236}">
                <a16:creationId xmlns:a16="http://schemas.microsoft.com/office/drawing/2014/main" id="{04F313A3-27F1-4A4B-9983-8D76976D3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sr-Cyrl-CS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US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Дренажа дисајних путева</a:t>
            </a:r>
          </a:p>
        </p:txBody>
      </p:sp>
      <p:sp>
        <p:nvSpPr>
          <p:cNvPr id="34819" name="Čuvar mesta za tekst 6">
            <a:extLst>
              <a:ext uri="{FF2B5EF4-FFF2-40B4-BE49-F238E27FC236}">
                <a16:creationId xmlns:a16="http://schemas.microsoft.com/office/drawing/2014/main" id="{273EBED3-CA05-4E26-BC39-3DF6B19CA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18488" cy="639762"/>
          </a:xfrm>
        </p:spPr>
        <p:txBody>
          <a:bodyPr/>
          <a:lstStyle/>
          <a:p>
            <a:pPr>
              <a:defRPr/>
            </a:pPr>
            <a:r>
              <a:rPr lang="ru-RU" altLang="en-US" b="0" dirty="0">
                <a:solidFill>
                  <a:schemeClr val="tx1"/>
                </a:solidFill>
              </a:rPr>
              <a:t>Да би се густ секрет одлепио од зидова дисајних путева, уз постуралну дренажу се истовремено примењују: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3972" name="Čuvar mesta za sadržaj 7">
            <a:extLst>
              <a:ext uri="{FF2B5EF4-FFF2-40B4-BE49-F238E27FC236}">
                <a16:creationId xmlns:a16="http://schemas.microsoft.com/office/drawing/2014/main" id="{C4526467-3F03-44CD-9FCE-CDD896F7755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altLang="en-US"/>
          </a:p>
          <a:p>
            <a:pPr algn="ctr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Перкусија</a:t>
            </a:r>
          </a:p>
        </p:txBody>
      </p:sp>
      <p:sp>
        <p:nvSpPr>
          <p:cNvPr id="83973" name="Čuvar mesta za sadržaj 9">
            <a:extLst>
              <a:ext uri="{FF2B5EF4-FFF2-40B4-BE49-F238E27FC236}">
                <a16:creationId xmlns:a16="http://schemas.microsoft.com/office/drawing/2014/main" id="{36B330F6-BB07-47BA-98F4-249E0630DF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116388" y="2174875"/>
            <a:ext cx="4570412" cy="3951288"/>
          </a:xfrm>
        </p:spPr>
        <p:txBody>
          <a:bodyPr/>
          <a:lstStyle/>
          <a:p>
            <a:endParaRPr lang="en-US" altLang="en-US"/>
          </a:p>
          <a:p>
            <a:pPr algn="ctr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Вибрациона масажа</a:t>
            </a:r>
          </a:p>
        </p:txBody>
      </p:sp>
      <p:sp>
        <p:nvSpPr>
          <p:cNvPr id="83974" name="Čuvar mesta za broj slajda 4">
            <a:extLst>
              <a:ext uri="{FF2B5EF4-FFF2-40B4-BE49-F238E27FC236}">
                <a16:creationId xmlns:a16="http://schemas.microsoft.com/office/drawing/2014/main" id="{0AB8DB84-8D9C-42D9-88BE-33F819ACFE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18D600-359C-43CA-8665-2D682E839BF1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69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8392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0B62C60E-BD39-4122-900E-CE4B90A68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5363" name="Text Placeholder 2">
            <a:extLst>
              <a:ext uri="{FF2B5EF4-FFF2-40B4-BE49-F238E27FC236}">
                <a16:creationId xmlns:a16="http://schemas.microsoft.com/office/drawing/2014/main" id="{F292DC76-CD7F-43AB-AFCE-C9A9FEBA277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5364" name="Picture 3" descr="RESP 37-1">
            <a:extLst>
              <a:ext uri="{FF2B5EF4-FFF2-40B4-BE49-F238E27FC236}">
                <a16:creationId xmlns:a16="http://schemas.microsoft.com/office/drawing/2014/main" id="{B6047BE5-8B3C-4896-8D9E-676835B636E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7313" y="571500"/>
            <a:ext cx="7786687" cy="6000750"/>
          </a:xfrm>
          <a:noFill/>
        </p:spPr>
      </p:pic>
    </p:spTree>
  </p:cSld>
  <p:clrMapOvr>
    <a:masterClrMapping/>
  </p:clrMapOvr>
  <p:transition spd="slow" advTm="932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0EF242FA-F4C4-49E5-A5E0-0C85BE9A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2.Положајна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5D03A335-523A-4B0F-B656-745819FFBB8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Припрема</a:t>
            </a:r>
            <a:r>
              <a:rPr lang="sr-Latn-CS" altLang="en-US" sz="2800"/>
              <a:t>: </a:t>
            </a:r>
            <a:r>
              <a:rPr lang="sr-Cyrl-CS" altLang="en-US" sz="2800"/>
              <a:t>добро</a:t>
            </a:r>
            <a:r>
              <a:rPr lang="sr-Latn-CS" altLang="en-US" sz="2800"/>
              <a:t> </a:t>
            </a:r>
            <a:r>
              <a:rPr lang="sr-Cyrl-CS" altLang="en-US" sz="2800"/>
              <a:t>хидрирање</a:t>
            </a:r>
            <a:r>
              <a:rPr lang="sr-Latn-CS" altLang="en-US" sz="2800"/>
              <a:t>(2-3 </a:t>
            </a:r>
            <a:r>
              <a:rPr lang="sr-Cyrl-CS" altLang="en-US" sz="2800"/>
              <a:t>л</a:t>
            </a:r>
            <a:r>
              <a:rPr lang="sr-Latn-CS" altLang="en-US" sz="2800"/>
              <a:t>)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аеросол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Положај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коме</a:t>
            </a:r>
            <a:r>
              <a:rPr lang="sr-Latn-CS" altLang="en-US" sz="2800"/>
              <a:t> </a:t>
            </a:r>
            <a:r>
              <a:rPr lang="sr-Cyrl-CS" altLang="en-US" sz="2800"/>
              <a:t>се</a:t>
            </a:r>
            <a:r>
              <a:rPr lang="sr-Latn-CS" altLang="en-US" sz="2800"/>
              <a:t> </a:t>
            </a:r>
            <a:r>
              <a:rPr lang="sr-Cyrl-CS" altLang="en-US" sz="2800"/>
              <a:t>подудара</a:t>
            </a:r>
            <a:r>
              <a:rPr lang="sr-Latn-CS" altLang="en-US" sz="2800"/>
              <a:t> </a:t>
            </a:r>
            <a:r>
              <a:rPr lang="sr-Cyrl-CS" altLang="en-US" sz="2800"/>
              <a:t>дејство</a:t>
            </a:r>
            <a:r>
              <a:rPr lang="sr-Latn-CS" altLang="en-US" sz="2800"/>
              <a:t> </a:t>
            </a:r>
            <a:r>
              <a:rPr lang="sr-Cyrl-CS" altLang="en-US" sz="2800"/>
              <a:t>теже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смер</a:t>
            </a:r>
            <a:r>
              <a:rPr lang="sr-Latn-CS" altLang="en-US" sz="2800"/>
              <a:t> </a:t>
            </a:r>
            <a:r>
              <a:rPr lang="sr-Cyrl-CS" altLang="en-US" sz="2800"/>
              <a:t>деловања</a:t>
            </a:r>
            <a:r>
              <a:rPr lang="sr-Latn-CS" altLang="en-US" sz="2800"/>
              <a:t> </a:t>
            </a:r>
            <a:r>
              <a:rPr lang="sr-Cyrl-CS" altLang="en-US" sz="2800"/>
              <a:t>цилијарног</a:t>
            </a:r>
            <a:r>
              <a:rPr lang="sr-Latn-CS" altLang="en-US" sz="2800"/>
              <a:t> </a:t>
            </a:r>
            <a:r>
              <a:rPr lang="sr-Cyrl-CS" altLang="en-US" sz="2800"/>
              <a:t>апарата</a:t>
            </a:r>
            <a:r>
              <a:rPr lang="sr-Latn-CS" altLang="en-US" sz="2800"/>
              <a:t>, </a:t>
            </a:r>
            <a:r>
              <a:rPr lang="sr-Cyrl-CS" altLang="en-US" sz="2800"/>
              <a:t>да</a:t>
            </a:r>
            <a:r>
              <a:rPr lang="sr-Latn-CS" altLang="en-US" sz="2800"/>
              <a:t> </a:t>
            </a:r>
            <a:r>
              <a:rPr lang="sr-Cyrl-CS" altLang="en-US" sz="2800"/>
              <a:t>би</a:t>
            </a:r>
            <a:r>
              <a:rPr lang="sr-Latn-CS" altLang="en-US" sz="2800"/>
              <a:t> </a:t>
            </a:r>
            <a:r>
              <a:rPr lang="sr-Cyrl-CS" altLang="en-US" sz="2800"/>
              <a:t>се</a:t>
            </a:r>
            <a:r>
              <a:rPr lang="sr-Latn-CS" altLang="en-US" sz="2800"/>
              <a:t> </a:t>
            </a:r>
            <a:r>
              <a:rPr lang="sr-Cyrl-CS" altLang="en-US" sz="2800"/>
              <a:t>секрет</a:t>
            </a:r>
            <a:r>
              <a:rPr lang="sr-Latn-CS" altLang="en-US" sz="2800"/>
              <a:t> </a:t>
            </a:r>
            <a:r>
              <a:rPr lang="sr-Cyrl-CS" altLang="en-US" sz="2800"/>
              <a:t>елиминисао</a:t>
            </a:r>
            <a:r>
              <a:rPr lang="sr-Latn-CS" altLang="en-US" sz="2800"/>
              <a:t> </a:t>
            </a:r>
            <a:r>
              <a:rPr lang="sr-Cyrl-CS" altLang="en-US" sz="2800"/>
              <a:t>из</a:t>
            </a:r>
            <a:r>
              <a:rPr lang="sr-Latn-CS" altLang="en-US" sz="2800"/>
              <a:t> </a:t>
            </a:r>
            <a:r>
              <a:rPr lang="sr-Cyrl-CS" altLang="en-US" sz="2800"/>
              <a:t>мањих</a:t>
            </a:r>
            <a:r>
              <a:rPr lang="sr-Latn-CS" altLang="en-US" sz="2800"/>
              <a:t> </a:t>
            </a:r>
            <a:r>
              <a:rPr lang="sr-Cyrl-CS" altLang="en-US" sz="2800"/>
              <a:t>ка</a:t>
            </a:r>
            <a:r>
              <a:rPr lang="sr-Latn-CS" altLang="en-US" sz="2800"/>
              <a:t> </a:t>
            </a:r>
            <a:r>
              <a:rPr lang="sr-Cyrl-CS" altLang="en-US" sz="2800"/>
              <a:t>већим</a:t>
            </a:r>
            <a:r>
              <a:rPr lang="sr-Latn-CS" altLang="en-US" sz="2800"/>
              <a:t> </a:t>
            </a:r>
            <a:r>
              <a:rPr lang="sr-Cyrl-CS" altLang="en-US" sz="2800"/>
              <a:t>дисајним</a:t>
            </a:r>
            <a:r>
              <a:rPr lang="sr-Latn-CS" altLang="en-US" sz="2800"/>
              <a:t> </a:t>
            </a:r>
            <a:r>
              <a:rPr lang="sr-Cyrl-CS" altLang="en-US" sz="2800"/>
              <a:t>путевима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Сегментно</a:t>
            </a:r>
            <a:r>
              <a:rPr lang="sr-Latn-CS" altLang="en-US" sz="2800"/>
              <a:t> </a:t>
            </a:r>
            <a:r>
              <a:rPr lang="sr-Cyrl-CS" altLang="en-US" sz="2800"/>
              <a:t>дисање</a:t>
            </a:r>
            <a:r>
              <a:rPr lang="sr-Latn-CS" altLang="en-US" sz="2800"/>
              <a:t> </a:t>
            </a:r>
            <a:r>
              <a:rPr lang="sr-Cyrl-CS" altLang="en-US" sz="2800"/>
              <a:t>са</a:t>
            </a:r>
            <a:r>
              <a:rPr lang="sr-Latn-CS" altLang="en-US" sz="2800"/>
              <a:t> </a:t>
            </a:r>
            <a:r>
              <a:rPr lang="sr-Cyrl-CS" altLang="en-US" sz="2800"/>
              <a:t>дубоким</a:t>
            </a:r>
            <a:r>
              <a:rPr lang="sr-Latn-CS" altLang="en-US" sz="2800"/>
              <a:t> </a:t>
            </a:r>
            <a:r>
              <a:rPr lang="sr-Cyrl-CS" altLang="en-US" sz="2800"/>
              <a:t>инспиријумом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форсираним</a:t>
            </a:r>
            <a:r>
              <a:rPr lang="sr-Latn-CS" altLang="en-US" sz="2800"/>
              <a:t> </a:t>
            </a:r>
            <a:r>
              <a:rPr lang="sr-Cyrl-CS" altLang="en-US" sz="2800"/>
              <a:t>експиријумом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Поправља</a:t>
            </a:r>
            <a:r>
              <a:rPr lang="sr-Latn-CS" altLang="en-US" sz="2800"/>
              <a:t> </a:t>
            </a:r>
            <a:r>
              <a:rPr lang="sr-Cyrl-CS" altLang="en-US" sz="2800"/>
              <a:t>пролазност</a:t>
            </a:r>
            <a:r>
              <a:rPr lang="sr-Latn-CS" altLang="en-US" sz="2800"/>
              <a:t> </a:t>
            </a:r>
            <a:r>
              <a:rPr lang="sr-Cyrl-CS" altLang="en-US" sz="2800"/>
              <a:t>дисајних</a:t>
            </a:r>
            <a:r>
              <a:rPr lang="sr-Latn-CS" altLang="en-US" sz="2800"/>
              <a:t> </a:t>
            </a:r>
            <a:r>
              <a:rPr lang="sr-Cyrl-CS" altLang="en-US" sz="2800"/>
              <a:t>путева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sz="2800"/>
              <a:t>   </a:t>
            </a:r>
            <a:r>
              <a:rPr lang="sr-Cyrl-CS" altLang="en-US" sz="2800"/>
              <a:t>ефикаснија</a:t>
            </a:r>
            <a:r>
              <a:rPr lang="sr-Latn-CS" altLang="en-US" sz="2800"/>
              <a:t> </a:t>
            </a:r>
            <a:r>
              <a:rPr lang="sr-Cyrl-CS" altLang="en-US" sz="2800"/>
              <a:t>вентилација</a:t>
            </a:r>
            <a:endParaRPr lang="en-U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Боље</a:t>
            </a:r>
            <a:r>
              <a:rPr lang="sr-Latn-CS" altLang="en-US" sz="2800"/>
              <a:t> </a:t>
            </a:r>
            <a:r>
              <a:rPr lang="sr-Cyrl-CS" altLang="en-US" sz="2800"/>
              <a:t>дејство</a:t>
            </a:r>
            <a:r>
              <a:rPr lang="sr-Latn-CS" altLang="en-US" sz="2800"/>
              <a:t> </a:t>
            </a:r>
            <a:r>
              <a:rPr lang="sr-Cyrl-CS" altLang="en-US" sz="2800"/>
              <a:t>апликованих</a:t>
            </a:r>
            <a:r>
              <a:rPr lang="sr-Latn-CS" altLang="en-US" sz="2800"/>
              <a:t> </a:t>
            </a:r>
            <a:r>
              <a:rPr lang="sr-Cyrl-CS" altLang="en-US" sz="2800"/>
              <a:t>антибиотика</a:t>
            </a:r>
            <a:endParaRPr lang="sr-Latn-CS" altLang="en-US" sz="2800"/>
          </a:p>
        </p:txBody>
      </p:sp>
    </p:spTree>
  </p:cSld>
  <p:clrMapOvr>
    <a:masterClrMapping/>
  </p:clrMapOvr>
  <p:transition spd="slow" advTm="54576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CDE6811B-C18A-4901-8C42-7D07CA893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1143000"/>
          </a:xfrm>
        </p:spPr>
        <p:txBody>
          <a:bodyPr/>
          <a:lstStyle/>
          <a:p>
            <a:pPr eaLnBrk="1" hangingPunct="1"/>
            <a:r>
              <a:rPr lang="sr-Cyrl-C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 дисајних путева</a:t>
            </a:r>
            <a:endParaRPr lang="en-GB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43" name="Slide Number Placeholder 1">
            <a:extLst>
              <a:ext uri="{FF2B5EF4-FFF2-40B4-BE49-F238E27FC236}">
                <a16:creationId xmlns:a16="http://schemas.microsoft.com/office/drawing/2014/main" id="{2F17F40C-8844-4DAD-837E-379D2A0ADC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AA96F56-674C-47C2-8C92-7C14184FEAF8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87044" name="Picture 6">
            <a:extLst>
              <a:ext uri="{FF2B5EF4-FFF2-40B4-BE49-F238E27FC236}">
                <a16:creationId xmlns:a16="http://schemas.microsoft.com/office/drawing/2014/main" id="{862803D3-3A4A-446B-B0C7-93A49BE47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00188"/>
            <a:ext cx="3467100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5" name="Picture 7">
            <a:extLst>
              <a:ext uri="{FF2B5EF4-FFF2-40B4-BE49-F238E27FC236}">
                <a16:creationId xmlns:a16="http://schemas.microsoft.com/office/drawing/2014/main" id="{4063058E-DFDA-4F8B-B535-B5C0117C6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143375"/>
            <a:ext cx="3500437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6" name="Rectangle 8">
            <a:extLst>
              <a:ext uri="{FF2B5EF4-FFF2-40B4-BE49-F238E27FC236}">
                <a16:creationId xmlns:a16="http://schemas.microsoft.com/office/drawing/2014/main" id="{0004E040-84C1-445B-B92D-F24744457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300288"/>
            <a:ext cx="4503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Дренажа медијалног сегмента левог средњег режња </a:t>
            </a:r>
            <a:r>
              <a:rPr lang="en-GB" altLang="en-US" sz="2400">
                <a:latin typeface="Times New Roman" panose="02020603050405020304" pitchFamily="18" charset="0"/>
              </a:rPr>
              <a:t> (</a:t>
            </a:r>
            <a:r>
              <a:rPr lang="en-US" altLang="en-US" sz="2400">
                <a:latin typeface="Times New Roman" panose="02020603050405020304" pitchFamily="18" charset="0"/>
              </a:rPr>
              <a:t>нагиб</a:t>
            </a:r>
            <a:r>
              <a:rPr lang="en-GB" altLang="en-US" sz="2400">
                <a:latin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</a:rPr>
              <a:t>4</a:t>
            </a:r>
            <a:r>
              <a:rPr lang="en-GB" altLang="en-US" sz="2400">
                <a:latin typeface="Times New Roman" panose="02020603050405020304" pitchFamily="18" charset="0"/>
              </a:rPr>
              <a:t>0°)</a:t>
            </a:r>
          </a:p>
        </p:txBody>
      </p:sp>
      <p:sp>
        <p:nvSpPr>
          <p:cNvPr id="87047" name="Rectangle 9">
            <a:extLst>
              <a:ext uri="{FF2B5EF4-FFF2-40B4-BE49-F238E27FC236}">
                <a16:creationId xmlns:a16="http://schemas.microsoft.com/office/drawing/2014/main" id="{1CE8C183-A6BE-4F61-AD14-62262337E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0" y="4652963"/>
            <a:ext cx="37607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2400">
                <a:latin typeface="Times New Roman" panose="02020603050405020304" pitchFamily="18" charset="0"/>
              </a:rPr>
              <a:t>Дренажа постеробазиларног сегмента левог доњег режња (нагиб 20°)</a:t>
            </a:r>
            <a:endParaRPr lang="en-GB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5962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8F0D2E83-7C07-40E5-99F6-FB9E15634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569325" cy="1143000"/>
          </a:xfrm>
        </p:spPr>
        <p:txBody>
          <a:bodyPr/>
          <a:lstStyle/>
          <a:p>
            <a:pPr eaLnBrk="1" hangingPunct="1"/>
            <a:r>
              <a:rPr lang="sr-Cyrl-C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 дисајних путева</a:t>
            </a:r>
            <a:endParaRPr lang="en-GB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622B2F94-36E3-4FCB-AE0B-F981026CA80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95288" y="2054225"/>
            <a:ext cx="4100512" cy="180657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 антеро и медиобазиларног сегмента десног доњег режња сегмента (нагиб 20°)</a:t>
            </a:r>
            <a:endParaRPr lang="en-GB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8068" name="Picture 5">
            <a:extLst>
              <a:ext uri="{FF2B5EF4-FFF2-40B4-BE49-F238E27FC236}">
                <a16:creationId xmlns:a16="http://schemas.microsoft.com/office/drawing/2014/main" id="{4D508F8E-D5CF-4DAE-84A3-F85A1A55E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025650"/>
            <a:ext cx="2971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6">
            <a:extLst>
              <a:ext uri="{FF2B5EF4-FFF2-40B4-BE49-F238E27FC236}">
                <a16:creationId xmlns:a16="http://schemas.microsoft.com/office/drawing/2014/main" id="{30AF38B9-3501-41B4-8D03-9C4DD646D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62400"/>
            <a:ext cx="30575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0" name="Rectangle 7">
            <a:extLst>
              <a:ext uri="{FF2B5EF4-FFF2-40B4-BE49-F238E27FC236}">
                <a16:creationId xmlns:a16="http://schemas.microsoft.com/office/drawing/2014/main" id="{1B254234-D17F-4567-8BA4-D1CAD72C8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4643438"/>
            <a:ext cx="3902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 доњег сегмента левог горњег режња (нагиб 16°)</a:t>
            </a:r>
            <a:endParaRPr lang="en-GB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071" name="Slide Number Placeholder 1">
            <a:extLst>
              <a:ext uri="{FF2B5EF4-FFF2-40B4-BE49-F238E27FC236}">
                <a16:creationId xmlns:a16="http://schemas.microsoft.com/office/drawing/2014/main" id="{39C7E050-2AC2-45C8-AA70-F3B6A98F09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72E1733-D128-4E94-ACE7-41C1F1E92513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72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6093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EA96D41A-D6EC-49AE-9119-5AF3FC4F0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404813"/>
            <a:ext cx="8642350" cy="803275"/>
          </a:xfrm>
        </p:spPr>
        <p:txBody>
          <a:bodyPr/>
          <a:lstStyle/>
          <a:p>
            <a:pPr eaLnBrk="1" hangingPunct="1"/>
            <a:r>
              <a:rPr lang="sr-Cyrl-C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Дренажа дисајних путева</a:t>
            </a:r>
            <a:endParaRPr lang="en-GB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70EB015E-45DE-4E6F-9A5B-27CA303F823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565400"/>
            <a:ext cx="4533900" cy="35306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/>
              <a:t>Дренажа апикалног сегмента левог горњег режња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sz="2400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ru-RU" sz="24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x-none" sz="24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x-none" sz="2400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/>
              <a:t>Основни положај за дренажу душника (20°)</a:t>
            </a:r>
            <a:endParaRPr lang="en-GB" altLang="en-US" sz="2400" dirty="0"/>
          </a:p>
        </p:txBody>
      </p:sp>
      <p:sp>
        <p:nvSpPr>
          <p:cNvPr id="89092" name="Slide Number Placeholder 1">
            <a:extLst>
              <a:ext uri="{FF2B5EF4-FFF2-40B4-BE49-F238E27FC236}">
                <a16:creationId xmlns:a16="http://schemas.microsoft.com/office/drawing/2014/main" id="{5AFAA886-B31B-450F-9F06-B673FE9581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0876DFE-928D-4F44-B76C-5705DAB2EAD0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73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89093" name="Picture 5">
            <a:extLst>
              <a:ext uri="{FF2B5EF4-FFF2-40B4-BE49-F238E27FC236}">
                <a16:creationId xmlns:a16="http://schemas.microsoft.com/office/drawing/2014/main" id="{1E42227E-C056-4ADB-A094-A7F457F96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071563"/>
            <a:ext cx="2743200" cy="32718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4" name="Picture 6">
            <a:extLst>
              <a:ext uri="{FF2B5EF4-FFF2-40B4-BE49-F238E27FC236}">
                <a16:creationId xmlns:a16="http://schemas.microsoft.com/office/drawing/2014/main" id="{2688C491-03BA-4448-8E7C-55A3D11EF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572000"/>
            <a:ext cx="3024187" cy="19526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285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05FEF89C-CF8C-46C9-A993-CDD965B5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993775"/>
          </a:xfrm>
        </p:spPr>
        <p:txBody>
          <a:bodyPr/>
          <a:lstStyle/>
          <a:p>
            <a:pPr eaLnBrk="1" hangingPunct="1"/>
            <a:r>
              <a:rPr lang="sr-Latn-CS" altLang="en-US" b="1"/>
              <a:t>Flutter terapija</a:t>
            </a:r>
            <a:endParaRPr lang="en-GB" altLang="en-US" b="1"/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479463CD-1FB8-468D-BC3F-298FF8A3A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sr-Cyrl-CS" altLang="en-US" sz="2400"/>
              <a:t>Дисање</a:t>
            </a:r>
            <a:r>
              <a:rPr lang="sr-Latn-CS" altLang="en-US" sz="2400"/>
              <a:t> </a:t>
            </a:r>
            <a:r>
              <a:rPr lang="sr-Cyrl-CS" altLang="en-US" sz="2400"/>
              <a:t>скупљеним</a:t>
            </a:r>
            <a:r>
              <a:rPr lang="sr-Latn-CS" altLang="en-US" sz="2400"/>
              <a:t> </a:t>
            </a:r>
            <a:r>
              <a:rPr lang="sr-Cyrl-CS" altLang="en-US" sz="2400"/>
              <a:t>устима</a:t>
            </a:r>
            <a:r>
              <a:rPr lang="sr-Latn-CS" altLang="en-US" sz="2400"/>
              <a:t> </a:t>
            </a:r>
            <a:r>
              <a:rPr lang="sr-Cyrl-CS" altLang="en-US" sz="2400"/>
              <a:t>у</a:t>
            </a:r>
            <a:r>
              <a:rPr lang="sr-Latn-CS" altLang="en-US" sz="2400"/>
              <a:t> </a:t>
            </a:r>
            <a:r>
              <a:rPr lang="sr-Cyrl-CS" altLang="en-US" sz="2400"/>
              <a:t>апарат</a:t>
            </a:r>
            <a:r>
              <a:rPr lang="sr-Latn-CS" altLang="en-US" sz="2400"/>
              <a:t> </a:t>
            </a:r>
            <a:r>
              <a:rPr lang="sr-Cyrl-CS" altLang="en-US" sz="2400"/>
              <a:t>са</a:t>
            </a:r>
            <a:r>
              <a:rPr lang="sr-Latn-CS" altLang="en-US" sz="2400"/>
              <a:t> </a:t>
            </a:r>
            <a:r>
              <a:rPr lang="sr-Cyrl-CS" altLang="en-US" sz="2400"/>
              <a:t>куглицом</a:t>
            </a:r>
            <a:endParaRPr lang="sr-Latn-CS" altLang="en-US" sz="2400"/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sr-Cyrl-CS" altLang="en-US" sz="2400"/>
              <a:t>Различит</a:t>
            </a:r>
            <a:r>
              <a:rPr lang="sr-Latn-CS" altLang="en-US" sz="2400"/>
              <a:t> </a:t>
            </a:r>
            <a:r>
              <a:rPr lang="sr-Cyrl-CS" altLang="en-US" sz="2400"/>
              <a:t>положај</a:t>
            </a:r>
            <a:r>
              <a:rPr lang="sr-Latn-CS" altLang="en-US" sz="2400"/>
              <a:t> </a:t>
            </a:r>
            <a:r>
              <a:rPr lang="sr-Cyrl-CS" altLang="en-US" sz="2400"/>
              <a:t>куглице</a:t>
            </a:r>
            <a:r>
              <a:rPr lang="sr-Latn-CS" altLang="en-US" sz="2400"/>
              <a:t> </a:t>
            </a:r>
            <a:r>
              <a:rPr lang="sr-Cyrl-CS" altLang="en-US" sz="2400"/>
              <a:t>условљава</a:t>
            </a:r>
            <a:r>
              <a:rPr lang="sr-Latn-CS" altLang="en-US" sz="2400"/>
              <a:t> </a:t>
            </a:r>
            <a:r>
              <a:rPr lang="sr-Cyrl-CS" altLang="en-US" sz="2400" u="sng"/>
              <a:t>повећан бронхијални</a:t>
            </a:r>
            <a:r>
              <a:rPr lang="sr-Latn-CS" altLang="en-US" sz="2400" u="sng"/>
              <a:t> </a:t>
            </a:r>
            <a:r>
              <a:rPr lang="en-US" altLang="en-US" sz="2400" u="sng"/>
              <a:t>P</a:t>
            </a:r>
            <a:r>
              <a:rPr lang="sr-Latn-CS" altLang="en-US" sz="2400" u="sng"/>
              <a:t> </a:t>
            </a:r>
            <a:r>
              <a:rPr lang="sr-Cyrl-CS" altLang="en-US" sz="2400"/>
              <a:t>који</a:t>
            </a:r>
            <a:r>
              <a:rPr lang="sr-Latn-CS" altLang="en-US" sz="2400"/>
              <a:t> </a:t>
            </a:r>
            <a:r>
              <a:rPr lang="sr-Cyrl-CS" altLang="en-US" sz="2400"/>
              <a:t>одлепљује</a:t>
            </a:r>
            <a:r>
              <a:rPr lang="sr-Latn-CS" altLang="en-US" sz="2400"/>
              <a:t> </a:t>
            </a:r>
            <a:r>
              <a:rPr lang="sr-Cyrl-CS" altLang="en-US" sz="2400"/>
              <a:t>секрет</a:t>
            </a:r>
            <a:r>
              <a:rPr lang="sr-Latn-CS" altLang="en-US" sz="2400"/>
              <a:t> </a:t>
            </a:r>
            <a:endParaRPr lang="sr-Cyrl-CS" altLang="en-US" sz="2400"/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sr-Cyrl-CS" altLang="en-US" sz="2400"/>
              <a:t>Комбинује</a:t>
            </a:r>
            <a:r>
              <a:rPr lang="sr-Latn-CS" altLang="en-US" sz="2400"/>
              <a:t> </a:t>
            </a:r>
            <a:r>
              <a:rPr lang="sr-Cyrl-CS" altLang="en-US" sz="2400"/>
              <a:t>се</a:t>
            </a:r>
            <a:r>
              <a:rPr lang="sr-Latn-CS" altLang="en-US" sz="2400"/>
              <a:t> </a:t>
            </a:r>
            <a:r>
              <a:rPr lang="sr-Cyrl-CS" altLang="en-US" sz="2400"/>
              <a:t>са</a:t>
            </a:r>
            <a:r>
              <a:rPr lang="sr-Latn-CS" altLang="en-US" sz="2400"/>
              <a:t> </a:t>
            </a:r>
            <a:r>
              <a:rPr lang="sr-Cyrl-CS" altLang="en-US" sz="2400"/>
              <a:t>инхалацијама</a:t>
            </a:r>
            <a:endParaRPr lang="sr-Latn-CS" altLang="en-US" sz="2400"/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Tx/>
              <a:buNone/>
            </a:pPr>
            <a:endParaRPr lang="en-GB" altLang="en-US" sz="2400"/>
          </a:p>
        </p:txBody>
      </p:sp>
      <p:sp>
        <p:nvSpPr>
          <p:cNvPr id="90116" name="Slide Number Placeholder 1">
            <a:extLst>
              <a:ext uri="{FF2B5EF4-FFF2-40B4-BE49-F238E27FC236}">
                <a16:creationId xmlns:a16="http://schemas.microsoft.com/office/drawing/2014/main" id="{2B20E9EB-BFF5-46C2-BEA9-5EA1648EBC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6650461-6249-40A9-85AA-FCA5A68F5C3F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90117" name="Picture 5">
            <a:extLst>
              <a:ext uri="{FF2B5EF4-FFF2-40B4-BE49-F238E27FC236}">
                <a16:creationId xmlns:a16="http://schemas.microsoft.com/office/drawing/2014/main" id="{EFFD98C7-C936-4989-A8CC-5FAB42002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699000"/>
            <a:ext cx="38862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8" name="Picture 9" descr="C:\Users\pokon\Desktop\KACINA REUMA KVS\hippokratia-12-214-g001.gif">
            <a:extLst>
              <a:ext uri="{FF2B5EF4-FFF2-40B4-BE49-F238E27FC236}">
                <a16:creationId xmlns:a16="http://schemas.microsoft.com/office/drawing/2014/main" id="{1CDC1678-0722-4107-94A0-5F0C1E47A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73688"/>
            <a:ext cx="2303463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9" name="Picture 11" descr="C:\Users\pokon\Desktop\KACINA REUMA KVS\hippokratia-12-214-g002.gif">
            <a:extLst>
              <a:ext uri="{FF2B5EF4-FFF2-40B4-BE49-F238E27FC236}">
                <a16:creationId xmlns:a16="http://schemas.microsoft.com/office/drawing/2014/main" id="{B2D08650-1643-4850-93EE-2F3C0069E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137025"/>
            <a:ext cx="2303463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79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6C740888-EF9C-46ED-8F07-AB73B336B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5413"/>
            <a:ext cx="8569325" cy="1143000"/>
          </a:xfrm>
        </p:spPr>
        <p:txBody>
          <a:bodyPr/>
          <a:lstStyle/>
          <a:p>
            <a:pPr eaLnBrk="1" hangingPunct="1"/>
            <a:r>
              <a:rPr lang="sr-Latn-CS" altLang="en-US" sz="3600" b="1"/>
              <a:t>Flutter </a:t>
            </a:r>
            <a:r>
              <a:rPr lang="en-US" altLang="en-US" sz="3600" b="1"/>
              <a:t>терапија</a:t>
            </a:r>
            <a:endParaRPr lang="en-GB" altLang="en-US" sz="3600" b="1"/>
          </a:p>
        </p:txBody>
      </p:sp>
      <p:pic>
        <p:nvPicPr>
          <p:cNvPr id="91139" name="Picture 6">
            <a:extLst>
              <a:ext uri="{FF2B5EF4-FFF2-40B4-BE49-F238E27FC236}">
                <a16:creationId xmlns:a16="http://schemas.microsoft.com/office/drawing/2014/main" id="{2D29AFCA-4EAA-4DA8-9D71-1E74FB2442B5}"/>
              </a:ext>
            </a:extLst>
          </p:cNvPr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663" y="2819400"/>
            <a:ext cx="3810000" cy="2443163"/>
          </a:xfrm>
          <a:noFill/>
        </p:spPr>
      </p:pic>
      <p:pic>
        <p:nvPicPr>
          <p:cNvPr id="91140" name="Picture 5">
            <a:extLst>
              <a:ext uri="{FF2B5EF4-FFF2-40B4-BE49-F238E27FC236}">
                <a16:creationId xmlns:a16="http://schemas.microsoft.com/office/drawing/2014/main" id="{4D438834-E23D-4E23-81C3-D23212B1645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25" y="1785938"/>
            <a:ext cx="3838575" cy="4071937"/>
          </a:xfrm>
          <a:noFill/>
        </p:spPr>
      </p:pic>
      <p:sp>
        <p:nvSpPr>
          <p:cNvPr id="91141" name="Slide Number Placeholder 1">
            <a:extLst>
              <a:ext uri="{FF2B5EF4-FFF2-40B4-BE49-F238E27FC236}">
                <a16:creationId xmlns:a16="http://schemas.microsoft.com/office/drawing/2014/main" id="{7B333E5E-C061-4910-837D-2D4DF4C89A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F9ED2D8-29AB-4235-8E84-C49E732F61A1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5675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Naslov 5">
            <a:extLst>
              <a:ext uri="{FF2B5EF4-FFF2-40B4-BE49-F238E27FC236}">
                <a16:creationId xmlns:a16="http://schemas.microsoft.com/office/drawing/2014/main" id="{C0A428E0-F12B-454F-950C-056F1F38F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993775"/>
          </a:xfrm>
        </p:spPr>
        <p:txBody>
          <a:bodyPr/>
          <a:lstStyle/>
          <a:p>
            <a:r>
              <a:rPr lang="sr-Cyrl-CS" altLang="en-US" b="1"/>
              <a:t>3.</a:t>
            </a:r>
            <a:r>
              <a:rPr lang="en-US" altLang="en-US" b="1"/>
              <a:t>Рефлекторна дисајна терапија</a:t>
            </a:r>
            <a:endParaRPr lang="en-US" altLang="en-US"/>
          </a:p>
        </p:txBody>
      </p:sp>
      <p:sp>
        <p:nvSpPr>
          <p:cNvPr id="92163" name="Čuvar mesta za sadržaj 6">
            <a:extLst>
              <a:ext uri="{FF2B5EF4-FFF2-40B4-BE49-F238E27FC236}">
                <a16:creationId xmlns:a16="http://schemas.microsoft.com/office/drawing/2014/main" id="{4F36FA32-A157-486D-8DE5-57579914A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2814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3000"/>
              </a:spcBef>
            </a:pPr>
            <a:r>
              <a:rPr lang="sr-Cyrl-CS" altLang="en-US" sz="2400"/>
              <a:t>Чине</a:t>
            </a:r>
            <a:r>
              <a:rPr lang="sr-Latn-CS" altLang="en-US" sz="2400"/>
              <a:t> </a:t>
            </a:r>
            <a:r>
              <a:rPr lang="sr-Cyrl-CS" altLang="en-US" sz="2400"/>
              <a:t>је</a:t>
            </a:r>
            <a:r>
              <a:rPr lang="sr-Latn-CS" altLang="en-US" sz="2400"/>
              <a:t> </a:t>
            </a:r>
            <a:r>
              <a:rPr lang="sr-Cyrl-CS" altLang="en-US" sz="2400" b="1"/>
              <a:t>мануелни</a:t>
            </a:r>
            <a:r>
              <a:rPr lang="sr-Latn-CS" altLang="en-US" sz="2400" b="1"/>
              <a:t> </a:t>
            </a:r>
            <a:r>
              <a:rPr lang="sr-Cyrl-CS" altLang="en-US" sz="2400" b="1"/>
              <a:t>захвати</a:t>
            </a:r>
            <a:r>
              <a:rPr lang="sr-Latn-CS" altLang="en-US" sz="2400" b="1"/>
              <a:t> </a:t>
            </a:r>
            <a:r>
              <a:rPr lang="sr-Cyrl-CS" altLang="en-US" sz="2400"/>
              <a:t>и</a:t>
            </a:r>
            <a:r>
              <a:rPr lang="sr-Latn-CS" altLang="en-US" sz="2400"/>
              <a:t> </a:t>
            </a:r>
            <a:r>
              <a:rPr lang="sr-Cyrl-CS" altLang="en-US" sz="2400" b="1"/>
              <a:t>респираторна</a:t>
            </a:r>
            <a:r>
              <a:rPr lang="sr-Latn-CS" altLang="en-US" sz="2400" b="1"/>
              <a:t> </a:t>
            </a:r>
            <a:r>
              <a:rPr lang="sr-Cyrl-CS" altLang="en-US" sz="2400" b="1"/>
              <a:t>гимнастика</a:t>
            </a:r>
            <a:r>
              <a:rPr lang="sr-Latn-CS" altLang="en-US" sz="2400"/>
              <a:t>; </a:t>
            </a:r>
            <a:r>
              <a:rPr lang="sr-Cyrl-CS" altLang="en-US" sz="2400"/>
              <a:t>притисак</a:t>
            </a:r>
            <a:r>
              <a:rPr lang="sr-Latn-CS" altLang="en-US" sz="2400"/>
              <a:t> </a:t>
            </a:r>
            <a:r>
              <a:rPr lang="sr-Cyrl-CS" altLang="en-US" sz="2400"/>
              <a:t>врховима</a:t>
            </a:r>
            <a:r>
              <a:rPr lang="sr-Latn-CS" altLang="en-US" sz="2400"/>
              <a:t> </a:t>
            </a:r>
            <a:r>
              <a:rPr lang="sr-Cyrl-CS" altLang="en-US" sz="2400"/>
              <a:t>прстију</a:t>
            </a:r>
            <a:r>
              <a:rPr lang="sr-Latn-CS" altLang="en-US" sz="2400"/>
              <a:t>, </a:t>
            </a:r>
            <a:r>
              <a:rPr lang="sr-Cyrl-CS" altLang="en-US" sz="2400"/>
              <a:t>ручним</a:t>
            </a:r>
            <a:r>
              <a:rPr lang="sr-Latn-CS" altLang="en-US" sz="2400"/>
              <a:t> </a:t>
            </a:r>
            <a:r>
              <a:rPr lang="sr-Cyrl-CS" altLang="en-US" sz="2400"/>
              <a:t>зглобовима</a:t>
            </a:r>
            <a:r>
              <a:rPr lang="sr-Latn-CS" altLang="en-US" sz="2400"/>
              <a:t> </a:t>
            </a:r>
            <a:r>
              <a:rPr lang="sr-Cyrl-CS" altLang="en-US" sz="2400"/>
              <a:t>или</a:t>
            </a:r>
            <a:r>
              <a:rPr lang="sr-Latn-CS" altLang="en-US" sz="2400"/>
              <a:t> </a:t>
            </a:r>
            <a:r>
              <a:rPr lang="sr-Cyrl-CS" altLang="en-US" sz="2400"/>
              <a:t>палчевима</a:t>
            </a:r>
            <a:r>
              <a:rPr lang="sr-Latn-CS" altLang="en-US" sz="2400"/>
              <a:t> </a:t>
            </a:r>
            <a:r>
              <a:rPr lang="sr-Cyrl-CS" altLang="en-US" sz="2400"/>
              <a:t>на</a:t>
            </a:r>
            <a:r>
              <a:rPr lang="sr-Latn-CS" altLang="en-US" sz="2400"/>
              <a:t> </a:t>
            </a:r>
            <a:r>
              <a:rPr lang="sr-Cyrl-CS" altLang="en-US" sz="2400"/>
              <a:t>одређене</a:t>
            </a:r>
            <a:r>
              <a:rPr lang="sr-Latn-CS" altLang="en-US" sz="2400"/>
              <a:t> </a:t>
            </a:r>
            <a:r>
              <a:rPr lang="sr-Cyrl-CS" altLang="en-US" sz="2400"/>
              <a:t>регије.</a:t>
            </a:r>
            <a:r>
              <a:rPr lang="sr-Latn-CS" altLang="en-US" sz="2400"/>
              <a:t> </a:t>
            </a: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ts val="3000"/>
              </a:spcBef>
            </a:pPr>
            <a:r>
              <a:rPr lang="sr-Cyrl-CS" altLang="en-US" sz="2400"/>
              <a:t>Изазива</a:t>
            </a:r>
            <a:r>
              <a:rPr lang="sr-Latn-CS" altLang="en-US" sz="2400"/>
              <a:t> </a:t>
            </a:r>
            <a:r>
              <a:rPr lang="sr-Cyrl-CS" altLang="en-US" sz="2400"/>
              <a:t>се</a:t>
            </a:r>
            <a:r>
              <a:rPr lang="sr-Latn-CS" altLang="en-US" sz="2400"/>
              <a:t> </a:t>
            </a:r>
            <a:r>
              <a:rPr lang="sr-Cyrl-CS" altLang="en-US" sz="2400"/>
              <a:t>бол</a:t>
            </a:r>
            <a:r>
              <a:rPr lang="sr-Latn-CS" altLang="en-US" sz="2400"/>
              <a:t> </a:t>
            </a:r>
            <a:r>
              <a:rPr lang="sr-Cyrl-CS" altLang="en-US" sz="2400"/>
              <a:t>и</a:t>
            </a:r>
            <a:r>
              <a:rPr lang="sr-Latn-CS" altLang="en-US" sz="2400"/>
              <a:t> </a:t>
            </a:r>
            <a:r>
              <a:rPr lang="sr-Cyrl-CS" altLang="en-US" sz="2400"/>
              <a:t>притисак</a:t>
            </a:r>
            <a:r>
              <a:rPr lang="sr-Latn-CS" altLang="en-US" sz="2400"/>
              <a:t> </a:t>
            </a:r>
            <a:r>
              <a:rPr lang="sr-Cyrl-CS" altLang="en-US" sz="2400"/>
              <a:t>на</a:t>
            </a:r>
            <a:r>
              <a:rPr lang="sr-Latn-CS" altLang="en-US" sz="2400"/>
              <a:t> </a:t>
            </a:r>
            <a:r>
              <a:rPr lang="sr-Cyrl-CS" altLang="en-US" sz="2400"/>
              <a:t>мишиће</a:t>
            </a:r>
            <a:r>
              <a:rPr lang="sr-Latn-CS" altLang="en-US" sz="2400"/>
              <a:t> ,,</a:t>
            </a:r>
            <a:r>
              <a:rPr lang="sr-Cyrl-CS" altLang="en-US" sz="2400"/>
              <a:t>централно</a:t>
            </a:r>
            <a:r>
              <a:rPr lang="sr-Latn-CS" altLang="en-US" sz="2400"/>
              <a:t> </a:t>
            </a:r>
            <a:r>
              <a:rPr lang="sr-Cyrl-CS" altLang="en-US" sz="2400"/>
              <a:t>повећање</a:t>
            </a:r>
            <a:r>
              <a:rPr lang="sr-Latn-CS" altLang="en-US" sz="2400"/>
              <a:t> </a:t>
            </a:r>
            <a:r>
              <a:rPr lang="sr-Cyrl-CS" altLang="en-US" sz="2400"/>
              <a:t>надражљивости</a:t>
            </a:r>
            <a:r>
              <a:rPr lang="sr-Latn-CS" altLang="en-US" sz="2400"/>
              <a:t>,, </a:t>
            </a:r>
            <a:r>
              <a:rPr lang="sr-Cyrl-CS" altLang="en-US" sz="2400"/>
              <a:t>што</a:t>
            </a:r>
            <a:r>
              <a:rPr lang="sr-Latn-CS" altLang="en-US" sz="2400"/>
              <a:t> </a:t>
            </a:r>
            <a:r>
              <a:rPr lang="sr-Cyrl-CS" altLang="en-US" sz="2400" u="sng"/>
              <a:t>продубљује</a:t>
            </a:r>
            <a:r>
              <a:rPr lang="sr-Latn-CS" altLang="en-US" sz="2400" u="sng"/>
              <a:t> </a:t>
            </a:r>
            <a:r>
              <a:rPr lang="sr-Cyrl-CS" altLang="en-US" sz="2400" u="sng"/>
              <a:t>дисање</a:t>
            </a:r>
            <a:endParaRPr lang="en-US" altLang="en-US" sz="2400" u="sng"/>
          </a:p>
          <a:p>
            <a:pPr eaLnBrk="1" hangingPunct="1">
              <a:lnSpc>
                <a:spcPct val="80000"/>
              </a:lnSpc>
              <a:spcBef>
                <a:spcPts val="3000"/>
              </a:spcBef>
            </a:pPr>
            <a:r>
              <a:rPr lang="sr-Cyrl-CS" altLang="en-US" sz="2400"/>
              <a:t>Водити</a:t>
            </a:r>
            <a:r>
              <a:rPr lang="sr-Latn-CS" altLang="en-US" sz="2400"/>
              <a:t> </a:t>
            </a:r>
            <a:r>
              <a:rPr lang="sr-Cyrl-CS" altLang="en-US" sz="2400"/>
              <a:t>рачуна</a:t>
            </a:r>
            <a:r>
              <a:rPr lang="sr-Latn-CS" altLang="en-US" sz="2400"/>
              <a:t> </a:t>
            </a:r>
            <a:r>
              <a:rPr lang="sr-Cyrl-CS" altLang="en-US" sz="2400"/>
              <a:t>о</a:t>
            </a:r>
            <a:r>
              <a:rPr lang="sr-Latn-CS" altLang="en-US" sz="2400"/>
              <a:t> </a:t>
            </a:r>
            <a:r>
              <a:rPr lang="sr-Cyrl-CS" altLang="en-US" sz="2400"/>
              <a:t>јачини</a:t>
            </a:r>
            <a:r>
              <a:rPr lang="sr-Latn-CS" altLang="en-US" sz="2400"/>
              <a:t> </a:t>
            </a:r>
            <a:r>
              <a:rPr lang="sr-Cyrl-CS" altLang="en-US" sz="2400"/>
              <a:t>и</a:t>
            </a:r>
            <a:r>
              <a:rPr lang="sr-Latn-CS" altLang="en-US" sz="2400"/>
              <a:t> </a:t>
            </a:r>
            <a:r>
              <a:rPr lang="sr-Cyrl-CS" altLang="en-US" sz="2400"/>
              <a:t>ритму</a:t>
            </a:r>
            <a:r>
              <a:rPr lang="sr-Latn-CS" altLang="en-US" sz="2400"/>
              <a:t> </a:t>
            </a:r>
            <a:r>
              <a:rPr lang="sr-Cyrl-CS" altLang="en-US" sz="2400" b="1"/>
              <a:t>надражаја</a:t>
            </a:r>
            <a:r>
              <a:rPr lang="sr-Latn-CS" altLang="en-US" sz="2400"/>
              <a:t> (</a:t>
            </a:r>
            <a:r>
              <a:rPr lang="sr-Cyrl-CS" altLang="en-US" sz="2400"/>
              <a:t>јаки</a:t>
            </a:r>
            <a:r>
              <a:rPr lang="sr-Latn-CS" altLang="en-US" sz="2400"/>
              <a:t> </a:t>
            </a:r>
            <a:r>
              <a:rPr lang="sr-Cyrl-CS" altLang="en-US" sz="2400"/>
              <a:t>блокирају</a:t>
            </a:r>
            <a:r>
              <a:rPr lang="sr-Latn-CS" altLang="en-US" sz="2400"/>
              <a:t>, </a:t>
            </a:r>
            <a:r>
              <a:rPr lang="sr-Cyrl-CS" altLang="en-US" sz="2400"/>
              <a:t>слаби</a:t>
            </a:r>
            <a:r>
              <a:rPr lang="sr-Latn-CS" altLang="en-US" sz="2400"/>
              <a:t> </a:t>
            </a:r>
            <a:r>
              <a:rPr lang="sr-Cyrl-CS" altLang="en-US" sz="2400"/>
              <a:t>не</a:t>
            </a:r>
            <a:r>
              <a:rPr lang="sr-Latn-CS" altLang="en-US" sz="2400"/>
              <a:t> </a:t>
            </a:r>
            <a:r>
              <a:rPr lang="sr-Cyrl-CS" altLang="en-US" sz="2400"/>
              <a:t>делују</a:t>
            </a:r>
            <a:r>
              <a:rPr lang="sr-Latn-CS" altLang="en-US" sz="2400"/>
              <a:t>, </a:t>
            </a:r>
            <a:r>
              <a:rPr lang="sr-Cyrl-CS" altLang="en-US" sz="2400"/>
              <a:t>пребрзи-изостаје</a:t>
            </a:r>
            <a:r>
              <a:rPr lang="sr-Latn-CS" altLang="en-US" sz="2400"/>
              <a:t> </a:t>
            </a:r>
            <a:r>
              <a:rPr lang="sr-Cyrl-CS" altLang="en-US" sz="2400"/>
              <a:t>реакција)</a:t>
            </a: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ts val="3000"/>
              </a:spcBef>
            </a:pPr>
            <a:r>
              <a:rPr lang="sr-Cyrl-CS" altLang="en-US" sz="2400"/>
              <a:t>Претходи</a:t>
            </a:r>
            <a:r>
              <a:rPr lang="sr-Latn-CS" altLang="en-US" sz="2400"/>
              <a:t> </a:t>
            </a:r>
            <a:r>
              <a:rPr lang="sr-Cyrl-CS" altLang="en-US" sz="2400"/>
              <a:t>стављање</a:t>
            </a:r>
            <a:r>
              <a:rPr lang="sr-Latn-CS" altLang="en-US" sz="2400"/>
              <a:t> </a:t>
            </a:r>
            <a:r>
              <a:rPr lang="sr-Cyrl-CS" altLang="en-US" sz="2400" u="sng"/>
              <a:t>топлих</a:t>
            </a:r>
            <a:r>
              <a:rPr lang="sr-Latn-CS" altLang="en-US" sz="2400" u="sng"/>
              <a:t> </a:t>
            </a:r>
            <a:r>
              <a:rPr lang="sr-Cyrl-CS" altLang="en-US" sz="2400" u="sng"/>
              <a:t>и</a:t>
            </a:r>
            <a:r>
              <a:rPr lang="sr-Latn-CS" altLang="en-US" sz="2400" u="sng"/>
              <a:t> </a:t>
            </a:r>
            <a:r>
              <a:rPr lang="sr-Cyrl-CS" altLang="en-US" sz="2400" u="sng"/>
              <a:t>влажних</a:t>
            </a:r>
            <a:r>
              <a:rPr lang="sr-Latn-CS" altLang="en-US" sz="2400" u="sng"/>
              <a:t> </a:t>
            </a:r>
            <a:r>
              <a:rPr lang="sr-Cyrl-CS" altLang="en-US" sz="2400" u="sng"/>
              <a:t>компреса</a:t>
            </a:r>
            <a:r>
              <a:rPr lang="sr-Latn-CS" altLang="en-US" sz="2400"/>
              <a:t> </a:t>
            </a:r>
            <a:r>
              <a:rPr lang="sr-Cyrl-CS" altLang="en-US" sz="2400"/>
              <a:t>на</a:t>
            </a:r>
            <a:r>
              <a:rPr lang="sr-Latn-CS" altLang="en-US" sz="2400"/>
              <a:t> </a:t>
            </a:r>
            <a:r>
              <a:rPr lang="sr-Cyrl-CS" altLang="en-US" sz="2400"/>
              <a:t>леђа</a:t>
            </a:r>
            <a:r>
              <a:rPr lang="sr-Latn-CS" altLang="en-US" sz="2400"/>
              <a:t>, </a:t>
            </a:r>
            <a:r>
              <a:rPr lang="sr-Cyrl-CS" altLang="en-US" sz="2400"/>
              <a:t>груди</a:t>
            </a:r>
            <a:r>
              <a:rPr lang="sr-Latn-CS" altLang="en-US" sz="2400"/>
              <a:t> </a:t>
            </a:r>
            <a:r>
              <a:rPr lang="sr-Cyrl-CS" altLang="en-US" sz="2400"/>
              <a:t>и</a:t>
            </a:r>
            <a:r>
              <a:rPr lang="sr-Latn-CS" altLang="en-US" sz="2400"/>
              <a:t> </a:t>
            </a:r>
            <a:r>
              <a:rPr lang="sr-Cyrl-CS" altLang="en-US" sz="2400"/>
              <a:t>трбух</a:t>
            </a:r>
            <a:r>
              <a:rPr lang="sr-Latn-CS" altLang="en-US" sz="2400"/>
              <a:t> </a:t>
            </a:r>
            <a:r>
              <a:rPr lang="sr-Cyrl-CS" altLang="en-US" sz="2400"/>
              <a:t>да</a:t>
            </a:r>
            <a:r>
              <a:rPr lang="sr-Latn-CS" altLang="en-US" sz="2400"/>
              <a:t> </a:t>
            </a:r>
            <a:r>
              <a:rPr lang="sr-Cyrl-CS" altLang="en-US" sz="2400"/>
              <a:t>би</a:t>
            </a:r>
            <a:r>
              <a:rPr lang="sr-Latn-CS" altLang="en-US" sz="2400"/>
              <a:t> </a:t>
            </a:r>
            <a:r>
              <a:rPr lang="sr-Cyrl-CS" altLang="en-US" sz="2400"/>
              <a:t>са</a:t>
            </a:r>
            <a:r>
              <a:rPr lang="sr-Latn-CS" altLang="en-US" sz="2400"/>
              <a:t> </a:t>
            </a:r>
            <a:r>
              <a:rPr lang="sr-Cyrl-CS" altLang="en-US" sz="2400"/>
              <a:t>смањио</a:t>
            </a:r>
            <a:r>
              <a:rPr lang="sr-Latn-CS" altLang="en-US" sz="2400"/>
              <a:t> </a:t>
            </a:r>
            <a:r>
              <a:rPr lang="sr-Cyrl-CS" altLang="en-US" sz="2400"/>
              <a:t>отпор</a:t>
            </a:r>
            <a:r>
              <a:rPr lang="sr-Latn-CS" altLang="en-US" sz="2400"/>
              <a:t> </a:t>
            </a:r>
            <a:r>
              <a:rPr lang="sr-Cyrl-CS" altLang="en-US" sz="2400"/>
              <a:t>коже</a:t>
            </a:r>
            <a:endParaRPr lang="sr-Latn-CS" altLang="en-US" sz="2400"/>
          </a:p>
          <a:p>
            <a:endParaRPr lang="en-US" altLang="en-US"/>
          </a:p>
        </p:txBody>
      </p:sp>
      <p:sp>
        <p:nvSpPr>
          <p:cNvPr id="92164" name="Čuvar mesta za broj slajda 4">
            <a:extLst>
              <a:ext uri="{FF2B5EF4-FFF2-40B4-BE49-F238E27FC236}">
                <a16:creationId xmlns:a16="http://schemas.microsoft.com/office/drawing/2014/main" id="{4A97E87F-3ABA-4678-89ED-57BB576FC0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7D5E48C-2E94-4722-B159-93179B856FAD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30639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A0EF0A2E-93E4-4630-9DDE-A851D06C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569325" cy="1143000"/>
          </a:xfrm>
        </p:spPr>
        <p:txBody>
          <a:bodyPr/>
          <a:lstStyle/>
          <a:p>
            <a:pPr eaLnBrk="1" hangingPunct="1"/>
            <a:r>
              <a:rPr lang="sr-Cyrl-CS" altLang="en-US" sz="3600" b="1"/>
              <a:t>3.</a:t>
            </a:r>
            <a:r>
              <a:rPr lang="en-US" altLang="en-US" sz="3600" b="1"/>
              <a:t>Рефлекторна дисајна терапија</a:t>
            </a:r>
            <a:endParaRPr lang="en-GB" altLang="en-US" sz="3600" b="1"/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19082E05-3FAB-42FA-98E3-A0BA1A4E9B2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981200"/>
            <a:ext cx="4824412" cy="41148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en-US" sz="2400" dirty="0"/>
              <a:t>Захват са притиском на медијалној ивици скапуле</a:t>
            </a:r>
          </a:p>
          <a:p>
            <a:pPr eaLnBrk="1" hangingPunct="1">
              <a:defRPr/>
            </a:pPr>
            <a:endParaRPr lang="ru-RU" altLang="en-US" sz="2400" dirty="0"/>
          </a:p>
          <a:p>
            <a:pPr eaLnBrk="1" hangingPunct="1">
              <a:defRPr/>
            </a:pPr>
            <a:endParaRPr lang="ru-RU" altLang="en-US" sz="2400" dirty="0"/>
          </a:p>
          <a:p>
            <a:pPr eaLnBrk="1" hangingPunct="1">
              <a:defRPr/>
            </a:pPr>
            <a:endParaRPr lang="ru-RU" altLang="en-US" sz="2400" dirty="0"/>
          </a:p>
          <a:p>
            <a:pPr eaLnBrk="1" hangingPunct="1">
              <a:defRPr/>
            </a:pPr>
            <a:endParaRPr lang="ru-RU" altLang="en-US" sz="2400" dirty="0"/>
          </a:p>
          <a:p>
            <a:pPr eaLnBrk="1" hangingPunct="1">
              <a:defRPr/>
            </a:pPr>
            <a:endParaRPr lang="ru-RU" altLang="en-US" sz="2400" dirty="0"/>
          </a:p>
          <a:p>
            <a:pPr marL="0" indent="0" eaLnBrk="1" hangingPunct="1">
              <a:buFontTx/>
              <a:buNone/>
              <a:defRPr/>
            </a:pPr>
            <a:r>
              <a:rPr lang="ru-RU" altLang="en-US" sz="2400" dirty="0"/>
              <a:t>Манипулација </a:t>
            </a:r>
            <a:r>
              <a:rPr lang="en-GB" altLang="en-US" sz="2400" dirty="0"/>
              <a:t>m. </a:t>
            </a:r>
            <a:r>
              <a:rPr lang="en-GB" altLang="en-US" sz="2400" dirty="0" err="1"/>
              <a:t>pectoralis</a:t>
            </a:r>
            <a:r>
              <a:rPr lang="en-GB" altLang="en-US" sz="2400" dirty="0"/>
              <a:t> major</a:t>
            </a:r>
          </a:p>
        </p:txBody>
      </p:sp>
      <p:pic>
        <p:nvPicPr>
          <p:cNvPr id="93188" name="Picture 5">
            <a:extLst>
              <a:ext uri="{FF2B5EF4-FFF2-40B4-BE49-F238E27FC236}">
                <a16:creationId xmlns:a16="http://schemas.microsoft.com/office/drawing/2014/main" id="{30355848-3D22-48C9-BA2C-23B77733C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16113"/>
            <a:ext cx="2894013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9" name="Picture 6">
            <a:extLst>
              <a:ext uri="{FF2B5EF4-FFF2-40B4-BE49-F238E27FC236}">
                <a16:creationId xmlns:a16="http://schemas.microsoft.com/office/drawing/2014/main" id="{121C9294-F5BE-472E-A3E2-BEFD85E7A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3" y="4467225"/>
            <a:ext cx="2894012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0" name="Slide Number Placeholder 1">
            <a:extLst>
              <a:ext uri="{FF2B5EF4-FFF2-40B4-BE49-F238E27FC236}">
                <a16:creationId xmlns:a16="http://schemas.microsoft.com/office/drawing/2014/main" id="{6DD71E87-3B49-422F-AD39-1EC89A7ABC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6E2076-B776-4883-8BF5-DBA1CFEEBF85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1422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B3D07B20-23BA-49DB-B67A-8220795A8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46075"/>
            <a:ext cx="8569325" cy="922338"/>
          </a:xfrm>
        </p:spPr>
        <p:txBody>
          <a:bodyPr/>
          <a:lstStyle/>
          <a:p>
            <a:pPr eaLnBrk="1" hangingPunct="1"/>
            <a:r>
              <a:rPr lang="sr-Cyrl-CS" altLang="en-US" b="1"/>
              <a:t>4</a:t>
            </a:r>
            <a:r>
              <a:rPr lang="en-US" altLang="en-US" b="1"/>
              <a:t>. Релаксација</a:t>
            </a:r>
            <a:endParaRPr lang="en-GB" altLang="en-US" b="1"/>
          </a:p>
        </p:txBody>
      </p:sp>
      <p:sp>
        <p:nvSpPr>
          <p:cNvPr id="94211" name="Rectangle 3">
            <a:extLst>
              <a:ext uri="{FF2B5EF4-FFF2-40B4-BE49-F238E27FC236}">
                <a16:creationId xmlns:a16="http://schemas.microsoft.com/office/drawing/2014/main" id="{CE2EBB59-8F60-4264-AD8E-8EBD703E1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4641850"/>
          </a:xfrm>
        </p:spPr>
        <p:txBody>
          <a:bodyPr anchor="ctr"/>
          <a:lstStyle/>
          <a:p>
            <a:pPr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en-US" sz="2400"/>
              <a:t>Спроводи се </a:t>
            </a:r>
            <a:r>
              <a:rPr lang="en-US" altLang="en-US" sz="2400" u="sng"/>
              <a:t>пре вежби</a:t>
            </a:r>
            <a:r>
              <a:rPr lang="en-US" altLang="en-US" sz="2400"/>
              <a:t> (</a:t>
            </a:r>
            <a:r>
              <a:rPr lang="en-US" altLang="en-US" sz="2400" b="1">
                <a:solidFill>
                  <a:srgbClr val="FF0000"/>
                </a:solidFill>
              </a:rPr>
              <a:t>15 – 20min</a:t>
            </a:r>
            <a:r>
              <a:rPr lang="en-US" altLang="en-US" sz="2400"/>
              <a:t>)</a:t>
            </a:r>
          </a:p>
          <a:p>
            <a:pPr eaLnBrk="1" hangingPunct="1">
              <a:spcBef>
                <a:spcPts val="2400"/>
              </a:spcBef>
            </a:pPr>
            <a:r>
              <a:rPr lang="en-US" altLang="en-US" sz="2400"/>
              <a:t>Пацијент треба да лежи на леђима са лако </a:t>
            </a:r>
            <a:r>
              <a:rPr lang="sr-Cyrl-CS" altLang="en-US" sz="2400"/>
              <a:t>савије</a:t>
            </a:r>
            <a:r>
              <a:rPr lang="en-US" altLang="en-US" sz="2400"/>
              <a:t>ним ногама у коленима (јастук ставља под колена) при чему слуша музику која смирује</a:t>
            </a:r>
            <a:endParaRPr lang="sr-Latn-CS" altLang="en-US" sz="2400"/>
          </a:p>
          <a:p>
            <a:pPr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en-US" sz="2400"/>
              <a:t>Мишићна релаксација</a:t>
            </a:r>
          </a:p>
          <a:p>
            <a:pPr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en-US" sz="2400"/>
              <a:t>Психичко опуштање</a:t>
            </a:r>
            <a:r>
              <a:rPr lang="en-GB" altLang="en-US" sz="2400"/>
              <a:t> </a:t>
            </a:r>
          </a:p>
        </p:txBody>
      </p:sp>
      <p:sp>
        <p:nvSpPr>
          <p:cNvPr id="94212" name="Slide Number Placeholder 1">
            <a:extLst>
              <a:ext uri="{FF2B5EF4-FFF2-40B4-BE49-F238E27FC236}">
                <a16:creationId xmlns:a16="http://schemas.microsoft.com/office/drawing/2014/main" id="{CF420A8D-6BAB-48CF-A7D3-57993E977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7CA4101-D46D-4535-A16E-8E0411D32898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78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42595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Naslov 1">
            <a:extLst>
              <a:ext uri="{FF2B5EF4-FFF2-40B4-BE49-F238E27FC236}">
                <a16:creationId xmlns:a16="http://schemas.microsoft.com/office/drawing/2014/main" id="{8D9C60C5-0BC4-415D-986A-99F4FBA3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15888"/>
            <a:ext cx="8496300" cy="1143000"/>
          </a:xfrm>
        </p:spPr>
        <p:txBody>
          <a:bodyPr/>
          <a:lstStyle/>
          <a:p>
            <a:pPr eaLnBrk="1" hangingPunct="1"/>
            <a:r>
              <a:rPr lang="sr-Cyrl-CS" altLang="en-US" b="1"/>
              <a:t>6.</a:t>
            </a:r>
            <a:r>
              <a:rPr lang="en-US" altLang="en-US" b="1"/>
              <a:t>Вежбе дисања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6BCF974-2A40-435A-9E41-C1D2EDD68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24412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400" dirty="0"/>
              <a:t>Принципи вежби дисања:</a:t>
            </a:r>
          </a:p>
          <a:p>
            <a:pPr eaLnBrk="1" hangingPunct="1">
              <a:spcBef>
                <a:spcPts val="2400"/>
              </a:spcBef>
              <a:defRPr/>
            </a:pPr>
            <a:r>
              <a:rPr lang="ru-RU" sz="2400" dirty="0"/>
              <a:t>Пацијент има кратак</a:t>
            </a:r>
            <a:r>
              <a:rPr lang="ru-RU" sz="2400" b="1" dirty="0"/>
              <a:t> </a:t>
            </a:r>
            <a:r>
              <a:rPr lang="ru-RU" sz="2400" dirty="0"/>
              <a:t>удах на нос,</a:t>
            </a:r>
            <a:r>
              <a:rPr lang="en-US" sz="2400" dirty="0"/>
              <a:t> </a:t>
            </a:r>
            <a:r>
              <a:rPr lang="ru-RU" sz="2400" dirty="0"/>
              <a:t>а после</a:t>
            </a:r>
            <a:r>
              <a:rPr lang="ru-RU" sz="2400" b="1" dirty="0"/>
              <a:t> </a:t>
            </a:r>
            <a:r>
              <a:rPr lang="ru-RU" sz="2400" dirty="0"/>
              <a:t>издах полуотворених уста, лагано </a:t>
            </a:r>
            <a:r>
              <a:rPr lang="ru-RU" sz="2400" b="1" dirty="0">
                <a:solidFill>
                  <a:srgbClr val="FF0000"/>
                </a:solidFill>
              </a:rPr>
              <a:t> 2-3 пута дужи </a:t>
            </a:r>
            <a:endParaRPr lang="ru-RU" sz="2400" dirty="0"/>
          </a:p>
          <a:p>
            <a:pPr eaLnBrk="1" hangingPunct="1">
              <a:spcBef>
                <a:spcPts val="2400"/>
              </a:spcBef>
              <a:defRPr/>
            </a:pPr>
            <a:r>
              <a:rPr lang="ru-RU" sz="2400" dirty="0"/>
              <a:t>Пацијент треба </a:t>
            </a:r>
            <a:r>
              <a:rPr lang="ru-RU" sz="2400" dirty="0">
                <a:solidFill>
                  <a:srgbClr val="FF0000"/>
                </a:solidFill>
              </a:rPr>
              <a:t>да избаци помоћну респираторну </a:t>
            </a:r>
            <a:r>
              <a:rPr lang="ru-RU" sz="2400" dirty="0"/>
              <a:t>мускулатуру при мирном дисању. </a:t>
            </a:r>
          </a:p>
          <a:p>
            <a:pPr eaLnBrk="1" hangingPunct="1">
              <a:spcBef>
                <a:spcPts val="2400"/>
              </a:spcBef>
              <a:defRPr/>
            </a:pPr>
            <a:r>
              <a:rPr lang="ru-RU" sz="2400" dirty="0"/>
              <a:t> вежбе за трбушне мишиће који треба да ојачају- држи руке на стомаку, ставља џакчиће</a:t>
            </a:r>
          </a:p>
          <a:p>
            <a:pPr eaLnBrk="1" hangingPunct="1">
              <a:spcBef>
                <a:spcPts val="2400"/>
              </a:spcBef>
              <a:defRPr/>
            </a:pPr>
            <a:r>
              <a:rPr lang="ru-RU" sz="2400" dirty="0"/>
              <a:t>Пацијент ове вежбе ради прво лежећи, па седећи, па у ходу</a:t>
            </a:r>
            <a:endParaRPr lang="en-US" sz="2400" dirty="0"/>
          </a:p>
        </p:txBody>
      </p:sp>
      <p:sp>
        <p:nvSpPr>
          <p:cNvPr id="95236" name="Slide Number Placeholder 1">
            <a:extLst>
              <a:ext uri="{FF2B5EF4-FFF2-40B4-BE49-F238E27FC236}">
                <a16:creationId xmlns:a16="http://schemas.microsoft.com/office/drawing/2014/main" id="{41247D1A-A975-4925-9285-4CCB4EB6F9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964EDAE-6ECB-48A2-BB82-A7FAFDA3B4E6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79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10359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BB0E192-A7C9-4700-B9AB-2B6DC4CAD8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Инспираторна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респираторна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мускулатура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EC6F7153-8E46-43BD-BE37-6C6B9451F50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Дијафрагма</a:t>
            </a:r>
            <a:r>
              <a:rPr lang="sr-Latn-CS" altLang="en-US"/>
              <a:t>-</a:t>
            </a:r>
            <a:r>
              <a:rPr lang="sr-Cyrl-CS" altLang="en-US"/>
              <a:t>инспиријум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1/3 </a:t>
            </a:r>
            <a:r>
              <a:rPr lang="sr-Cyrl-CS" altLang="en-US"/>
              <a:t>експиријума</a:t>
            </a:r>
            <a:r>
              <a:rPr lang="en-US" altLang="en-US"/>
              <a:t>,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</a:t>
            </a:r>
            <a:r>
              <a:rPr lang="sr-Cyrl-CS" altLang="en-US"/>
              <a:t>кашаљ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кијање</a:t>
            </a:r>
            <a:endParaRPr lang="sr-Latn-CS" altLang="en-US"/>
          </a:p>
          <a:p>
            <a:pPr eaLnBrk="1" hangingPunct="1"/>
            <a:r>
              <a:rPr lang="sr-Cyrl-CS" altLang="en-US"/>
              <a:t>Интеркостални</a:t>
            </a:r>
            <a:r>
              <a:rPr lang="sr-Latn-CS" altLang="en-US"/>
              <a:t> </a:t>
            </a:r>
            <a:r>
              <a:rPr lang="sr-Cyrl-CS" altLang="en-US"/>
              <a:t>мишићи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-</a:t>
            </a:r>
            <a:r>
              <a:rPr lang="sr-Cyrl-CS" altLang="en-US" sz="2000"/>
              <a:t>е</a:t>
            </a:r>
            <a:r>
              <a:rPr lang="sr-Latn-CS" altLang="en-US"/>
              <a:t>x</a:t>
            </a:r>
            <a:r>
              <a:rPr lang="en-US" altLang="en-US"/>
              <a:t>terni</a:t>
            </a:r>
            <a:r>
              <a:rPr lang="sr-Latn-CS" altLang="en-US"/>
              <a:t> (</a:t>
            </a:r>
            <a:r>
              <a:rPr lang="sr-Cyrl-CS" altLang="en-US"/>
              <a:t>од</a:t>
            </a:r>
            <a:r>
              <a:rPr lang="sr-Latn-CS" altLang="en-US"/>
              <a:t> </a:t>
            </a:r>
            <a:r>
              <a:rPr lang="sr-Cyrl-CS" altLang="en-US"/>
              <a:t>позади</a:t>
            </a:r>
            <a:r>
              <a:rPr lang="sr-Latn-CS" altLang="en-US"/>
              <a:t> </a:t>
            </a:r>
            <a:r>
              <a:rPr lang="sr-Cyrl-CS" altLang="en-US"/>
              <a:t>ка</a:t>
            </a:r>
            <a:r>
              <a:rPr lang="sr-Latn-CS" altLang="en-US"/>
              <a:t> </a:t>
            </a:r>
            <a:r>
              <a:rPr lang="sr-Cyrl-CS" altLang="en-US"/>
              <a:t>напред</a:t>
            </a:r>
            <a:r>
              <a:rPr lang="sr-Latn-CS" altLang="en-US"/>
              <a:t>, </a:t>
            </a:r>
            <a:r>
              <a:rPr lang="sr-Cyrl-CS" altLang="en-US"/>
              <a:t>одозго</a:t>
            </a:r>
            <a:r>
              <a:rPr lang="sr-Latn-CS" altLang="en-US"/>
              <a:t>)</a:t>
            </a:r>
            <a:r>
              <a:rPr lang="en-US" altLang="en-US"/>
              <a:t> </a:t>
            </a:r>
            <a:endParaRPr lang="sr-Cyrl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/>
              <a:t>            у  инспиријуму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      -</a:t>
            </a:r>
            <a:r>
              <a:rPr lang="en-US" altLang="en-US"/>
              <a:t>interni</a:t>
            </a:r>
            <a:r>
              <a:rPr lang="sr-Latn-CS" altLang="en-US"/>
              <a:t> (</a:t>
            </a:r>
            <a:r>
              <a:rPr lang="sr-Cyrl-CS" altLang="en-US"/>
              <a:t>од</a:t>
            </a:r>
            <a:r>
              <a:rPr lang="sr-Latn-CS" altLang="en-US"/>
              <a:t> </a:t>
            </a:r>
            <a:r>
              <a:rPr lang="sr-Cyrl-CS" altLang="en-US"/>
              <a:t>напред</a:t>
            </a:r>
            <a:r>
              <a:rPr lang="sr-Latn-CS" altLang="en-US"/>
              <a:t> </a:t>
            </a:r>
            <a:r>
              <a:rPr lang="sr-Cyrl-CS" altLang="en-US"/>
              <a:t>ка</a:t>
            </a:r>
            <a:r>
              <a:rPr lang="sr-Latn-CS" altLang="en-US"/>
              <a:t> </a:t>
            </a:r>
            <a:r>
              <a:rPr lang="sr-Cyrl-CS" altLang="en-US"/>
              <a:t>позади</a:t>
            </a:r>
            <a:r>
              <a:rPr lang="sr-Latn-CS" altLang="en-US"/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/>
              <a:t>         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експиријуму</a:t>
            </a:r>
            <a:endParaRPr lang="sr-Latn-CS" altLang="en-US"/>
          </a:p>
          <a:p>
            <a:pPr eaLnBrk="1" hangingPunct="1"/>
            <a:r>
              <a:rPr lang="sr-Cyrl-CS" altLang="en-US"/>
              <a:t>Акцесорни</a:t>
            </a:r>
            <a:r>
              <a:rPr lang="sr-Latn-CS" altLang="en-US"/>
              <a:t> </a:t>
            </a:r>
            <a:r>
              <a:rPr lang="sr-Cyrl-CS" altLang="en-US"/>
              <a:t>мишићи</a:t>
            </a:r>
            <a:endParaRPr lang="sr-Latn-C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en-US"/>
          </a:p>
        </p:txBody>
      </p:sp>
    </p:spTree>
  </p:cSld>
  <p:clrMapOvr>
    <a:masterClrMapping/>
  </p:clrMapOvr>
  <p:transition spd="slow" advTm="31426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0047DFA1-5144-4500-A661-1C3A4D321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988" y="188913"/>
            <a:ext cx="7872412" cy="1563687"/>
          </a:xfrm>
        </p:spPr>
        <p:txBody>
          <a:bodyPr/>
          <a:lstStyle/>
          <a:p>
            <a:pPr eaLnBrk="1" hangingPunct="1"/>
            <a:endParaRPr lang="sr-Latn-CS" altLang="en-US"/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FFC1488D-066E-40C9-BEA6-A9993300C6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sr-Cyrl-CS" altLang="en-US"/>
              <a:t>Вежбе</a:t>
            </a:r>
            <a:r>
              <a:rPr lang="sr-Latn-CS" altLang="en-US"/>
              <a:t> </a:t>
            </a:r>
            <a:r>
              <a:rPr lang="sr-Cyrl-CS" altLang="en-US"/>
              <a:t>дисања</a:t>
            </a:r>
            <a:r>
              <a:rPr lang="sr-Latn-CS" altLang="en-US"/>
              <a:t> </a:t>
            </a:r>
          </a:p>
          <a:p>
            <a:pPr eaLnBrk="1" hangingPunct="1"/>
            <a:r>
              <a:rPr lang="sr-Cyrl-CS" altLang="en-US"/>
              <a:t>После</a:t>
            </a:r>
            <a:r>
              <a:rPr lang="sr-Latn-CS" altLang="en-US"/>
              <a:t> </a:t>
            </a:r>
            <a:r>
              <a:rPr lang="sr-Cyrl-CS" altLang="en-US"/>
              <a:t>релаксације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дренаже</a:t>
            </a:r>
            <a:endParaRPr lang="sr-Latn-CS" altLang="en-US"/>
          </a:p>
          <a:p>
            <a:pPr eaLnBrk="1" hangingPunct="1"/>
            <a:r>
              <a:rPr lang="sr-Cyrl-CS" altLang="en-US"/>
              <a:t>Јога</a:t>
            </a:r>
            <a:r>
              <a:rPr lang="sr-Latn-CS" altLang="en-US"/>
              <a:t>, </a:t>
            </a:r>
            <a:r>
              <a:rPr lang="sr-Cyrl-CS" altLang="en-US"/>
              <a:t>вежбе</a:t>
            </a:r>
            <a:r>
              <a:rPr lang="sr-Latn-CS" altLang="en-US"/>
              <a:t> </a:t>
            </a:r>
            <a:r>
              <a:rPr lang="sr-Cyrl-CS" altLang="en-US"/>
              <a:t>истезања</a:t>
            </a:r>
            <a:r>
              <a:rPr lang="sr-Latn-CS" altLang="en-US"/>
              <a:t>, </a:t>
            </a:r>
            <a:r>
              <a:rPr lang="sr-Cyrl-CS" altLang="en-US"/>
              <a:t>јачања</a:t>
            </a:r>
            <a:r>
              <a:rPr lang="sr-Latn-CS" altLang="en-US"/>
              <a:t>, </a:t>
            </a:r>
            <a:r>
              <a:rPr lang="sr-Cyrl-CS" altLang="en-US"/>
              <a:t>равнотеже</a:t>
            </a:r>
            <a:endParaRPr lang="sr-Latn-CS" altLang="en-US"/>
          </a:p>
          <a:p>
            <a:pPr eaLnBrk="1" hangingPunct="1"/>
            <a:r>
              <a:rPr lang="sr-Cyrl-CS" altLang="en-US"/>
              <a:t>Бољитак</a:t>
            </a:r>
            <a:r>
              <a:rPr lang="sr-Latn-CS" altLang="en-US"/>
              <a:t> </a:t>
            </a:r>
            <a:r>
              <a:rPr lang="sr-Cyrl-CS" altLang="en-US" u="sng"/>
              <a:t>субјективни</a:t>
            </a:r>
            <a:r>
              <a:rPr lang="sr-Latn-CS" altLang="en-US"/>
              <a:t> (,,</a:t>
            </a:r>
            <a:r>
              <a:rPr lang="sr-Cyrl-CS" altLang="en-US"/>
              <a:t>продисао</a:t>
            </a:r>
            <a:r>
              <a:rPr lang="sr-Latn-CS" altLang="en-US"/>
              <a:t> </a:t>
            </a:r>
            <a:r>
              <a:rPr lang="sr-Cyrl-CS" altLang="en-US"/>
              <a:t>сам</a:t>
            </a:r>
            <a:r>
              <a:rPr lang="en-US" altLang="en-US"/>
              <a:t>”</a:t>
            </a:r>
            <a:r>
              <a:rPr lang="sr-Latn-CS" altLang="en-US"/>
              <a:t>), </a:t>
            </a:r>
            <a:r>
              <a:rPr lang="sr-Cyrl-CS" altLang="en-US" u="sng"/>
              <a:t>објективни</a:t>
            </a:r>
            <a:r>
              <a:rPr lang="sr-Latn-CS" altLang="en-US" u="sng"/>
              <a:t> </a:t>
            </a:r>
            <a:r>
              <a:rPr lang="sr-Latn-CS" altLang="en-US"/>
              <a:t>(</a:t>
            </a:r>
            <a:r>
              <a:rPr lang="sr-Cyrl-CS" altLang="en-US"/>
              <a:t>покретнија</a:t>
            </a:r>
            <a:r>
              <a:rPr lang="sr-Latn-CS" altLang="en-US"/>
              <a:t> </a:t>
            </a:r>
            <a:r>
              <a:rPr lang="sr-Cyrl-CS" altLang="en-US"/>
              <a:t>дијафрагма</a:t>
            </a:r>
            <a:r>
              <a:rPr lang="sr-Latn-CS" altLang="en-US"/>
              <a:t>, </a:t>
            </a:r>
            <a:r>
              <a:rPr lang="sr-Cyrl-CS" altLang="en-US"/>
              <a:t>мобилизација</a:t>
            </a:r>
            <a:r>
              <a:rPr lang="sr-Latn-CS" altLang="en-US"/>
              <a:t> </a:t>
            </a:r>
            <a:r>
              <a:rPr lang="sr-Cyrl-CS" altLang="en-US"/>
              <a:t>торакса</a:t>
            </a:r>
            <a:r>
              <a:rPr lang="sr-Latn-CS" altLang="en-US"/>
              <a:t>, </a:t>
            </a:r>
            <a:r>
              <a:rPr lang="sr-Cyrl-CS" altLang="en-US"/>
              <a:t>смањење</a:t>
            </a:r>
            <a:r>
              <a:rPr lang="sr-Latn-CS" altLang="en-US"/>
              <a:t> </a:t>
            </a:r>
            <a:r>
              <a:rPr lang="sr-Cyrl-CS" altLang="en-US"/>
              <a:t>отпора</a:t>
            </a:r>
            <a:r>
              <a:rPr lang="sr-Latn-CS" altLang="en-US"/>
              <a:t> </a:t>
            </a:r>
            <a:r>
              <a:rPr lang="sr-Cyrl-CS" altLang="en-US"/>
              <a:t>ткива</a:t>
            </a:r>
            <a:r>
              <a:rPr lang="sr-Latn-CS" altLang="en-US"/>
              <a:t>, </a:t>
            </a:r>
            <a:r>
              <a:rPr lang="sr-Cyrl-CS" altLang="en-US"/>
              <a:t>продубљено</a:t>
            </a:r>
            <a:r>
              <a:rPr lang="sr-Latn-CS" altLang="en-US"/>
              <a:t> </a:t>
            </a:r>
            <a:r>
              <a:rPr lang="sr-Cyrl-CS" altLang="en-US"/>
              <a:t>дисање</a:t>
            </a:r>
            <a:r>
              <a:rPr lang="sr-Latn-CS" altLang="en-US"/>
              <a:t>, </a:t>
            </a:r>
            <a:r>
              <a:rPr lang="sr-Cyrl-CS" altLang="en-US"/>
              <a:t>олакшање</a:t>
            </a:r>
            <a:r>
              <a:rPr lang="sr-Latn-CS" altLang="en-US"/>
              <a:t> </a:t>
            </a:r>
            <a:r>
              <a:rPr lang="sr-Cyrl-CS" altLang="en-US"/>
              <a:t>експекторације</a:t>
            </a:r>
            <a:r>
              <a:rPr lang="sr-Latn-CS" altLang="en-US"/>
              <a:t>, </a:t>
            </a:r>
            <a:r>
              <a:rPr lang="sr-Cyrl-CS" altLang="en-US"/>
              <a:t>смањење</a:t>
            </a:r>
            <a:r>
              <a:rPr lang="sr-Latn-CS" altLang="en-US"/>
              <a:t> </a:t>
            </a:r>
            <a:r>
              <a:rPr lang="sr-Cyrl-CS" altLang="en-US"/>
              <a:t>страха</a:t>
            </a:r>
            <a:r>
              <a:rPr lang="sr-Latn-CS" altLang="en-US"/>
              <a:t>, </a:t>
            </a:r>
            <a:r>
              <a:rPr lang="sr-Cyrl-CS" altLang="en-US"/>
              <a:t>утрошене</a:t>
            </a:r>
            <a:r>
              <a:rPr lang="sr-Latn-CS" altLang="en-US"/>
              <a:t> </a:t>
            </a:r>
            <a:r>
              <a:rPr lang="sr-Cyrl-CS" altLang="en-US"/>
              <a:t>енергије</a:t>
            </a:r>
            <a:r>
              <a:rPr lang="sr-Latn-CS" altLang="en-US"/>
              <a:t>, </a:t>
            </a:r>
            <a:r>
              <a:rPr lang="sr-Cyrl-CS" altLang="en-US"/>
              <a:t>опуштање</a:t>
            </a:r>
            <a:r>
              <a:rPr lang="sr-Latn-CS" altLang="en-US"/>
              <a:t> </a:t>
            </a:r>
            <a:r>
              <a:rPr lang="sr-Cyrl-CS" altLang="en-US"/>
              <a:t>мишића</a:t>
            </a:r>
            <a:r>
              <a:rPr lang="sr-Latn-CS" altLang="en-US"/>
              <a:t>)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 u="sng"/>
              <a:t>лекарски</a:t>
            </a:r>
            <a:r>
              <a:rPr lang="sr-Latn-CS" altLang="en-US"/>
              <a:t> (</a:t>
            </a:r>
            <a:r>
              <a:rPr lang="sr-Cyrl-CS" altLang="en-US"/>
              <a:t>мање</a:t>
            </a:r>
            <a:r>
              <a:rPr lang="sr-Latn-CS" altLang="en-US"/>
              <a:t> </a:t>
            </a:r>
            <a:r>
              <a:rPr lang="sr-Cyrl-CS" altLang="en-US"/>
              <a:t>лекова</a:t>
            </a:r>
            <a:r>
              <a:rPr lang="sr-Latn-CS" altLang="en-US"/>
              <a:t>, </a:t>
            </a:r>
            <a:r>
              <a:rPr lang="sr-Cyrl-CS" altLang="en-US"/>
              <a:t>инфекција</a:t>
            </a:r>
            <a:r>
              <a:rPr lang="sr-Latn-CS" altLang="en-US"/>
              <a:t>..)</a:t>
            </a:r>
          </a:p>
        </p:txBody>
      </p:sp>
    </p:spTree>
  </p:cSld>
  <p:clrMapOvr>
    <a:masterClrMapping/>
  </p:clrMapOvr>
  <p:transition spd="slow" advTm="4422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1A3C106D-3A66-4B30-BCD5-A361D2971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549275"/>
            <a:ext cx="8569325" cy="731838"/>
          </a:xfrm>
        </p:spPr>
        <p:txBody>
          <a:bodyPr/>
          <a:lstStyle/>
          <a:p>
            <a:pPr eaLnBrk="1" hangingPunct="1"/>
            <a:r>
              <a:rPr lang="en-US" altLang="en-US" sz="3600" b="1"/>
              <a:t>Вежбе дисања</a:t>
            </a:r>
            <a:endParaRPr lang="en-GB" altLang="en-US" sz="3600" b="1"/>
          </a:p>
        </p:txBody>
      </p:sp>
      <p:sp>
        <p:nvSpPr>
          <p:cNvPr id="55299" name="Rectangle 4">
            <a:extLst>
              <a:ext uri="{FF2B5EF4-FFF2-40B4-BE49-F238E27FC236}">
                <a16:creationId xmlns:a16="http://schemas.microsoft.com/office/drawing/2014/main" id="{979C9D18-F917-4DCC-AE55-1ED9005639D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981200"/>
            <a:ext cx="4608512" cy="41148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x-none" altLang="en-US" sz="2400" dirty="0"/>
              <a:t>Обука </a:t>
            </a:r>
            <a:r>
              <a:rPr lang="x-none" altLang="en-US" sz="2400" dirty="0" err="1"/>
              <a:t>дијафрагмалном</a:t>
            </a:r>
            <a:r>
              <a:rPr lang="x-none" altLang="en-US" sz="2400" dirty="0"/>
              <a:t> и доњем </a:t>
            </a:r>
            <a:r>
              <a:rPr lang="x-none" altLang="en-US" sz="2400" dirty="0" err="1"/>
              <a:t>косталном</a:t>
            </a:r>
            <a:r>
              <a:rPr lang="x-none" altLang="en-US" sz="2400" dirty="0"/>
              <a:t> дисању</a:t>
            </a:r>
          </a:p>
          <a:p>
            <a:pPr eaLnBrk="1" hangingPunct="1">
              <a:defRPr/>
            </a:pPr>
            <a:endParaRPr lang="x-none" altLang="en-US" sz="2400" dirty="0"/>
          </a:p>
          <a:p>
            <a:pPr eaLnBrk="1" hangingPunct="1">
              <a:defRPr/>
            </a:pPr>
            <a:endParaRPr lang="x-none" altLang="en-US" sz="2400" dirty="0"/>
          </a:p>
          <a:p>
            <a:pPr eaLnBrk="1" hangingPunct="1">
              <a:defRPr/>
            </a:pPr>
            <a:endParaRPr lang="x-none" altLang="en-US" sz="2400" dirty="0"/>
          </a:p>
          <a:p>
            <a:pPr eaLnBrk="1" hangingPunct="1">
              <a:defRPr/>
            </a:pPr>
            <a:endParaRPr lang="x-none" altLang="en-US" sz="2400" dirty="0"/>
          </a:p>
          <a:p>
            <a:pPr marL="0" indent="0" eaLnBrk="1" hangingPunct="1">
              <a:buFontTx/>
              <a:buNone/>
              <a:defRPr/>
            </a:pPr>
            <a:r>
              <a:rPr lang="x-none" altLang="en-US" sz="2400" dirty="0"/>
              <a:t>Оптерећење дијафрагме </a:t>
            </a:r>
            <a:r>
              <a:rPr lang="x-none" altLang="en-US" sz="2400" dirty="0" err="1"/>
              <a:t>џакчићима</a:t>
            </a:r>
            <a:r>
              <a:rPr lang="x-none" altLang="en-US" sz="2400" dirty="0"/>
              <a:t> песка </a:t>
            </a:r>
            <a:endParaRPr lang="en-GB" altLang="en-US" sz="2400" dirty="0"/>
          </a:p>
        </p:txBody>
      </p:sp>
      <p:pic>
        <p:nvPicPr>
          <p:cNvPr id="97284" name="Picture 6">
            <a:extLst>
              <a:ext uri="{FF2B5EF4-FFF2-40B4-BE49-F238E27FC236}">
                <a16:creationId xmlns:a16="http://schemas.microsoft.com/office/drawing/2014/main" id="{FBEDB16F-8ECC-4185-9724-09E221CD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3189287" cy="193516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5" name="Picture 7">
            <a:extLst>
              <a:ext uri="{FF2B5EF4-FFF2-40B4-BE49-F238E27FC236}">
                <a16:creationId xmlns:a16="http://schemas.microsoft.com/office/drawing/2014/main" id="{3DB533CD-067C-4F9A-9F08-D1EB8823E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49725"/>
            <a:ext cx="31892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6" name="Slide Number Placeholder 1">
            <a:extLst>
              <a:ext uri="{FF2B5EF4-FFF2-40B4-BE49-F238E27FC236}">
                <a16:creationId xmlns:a16="http://schemas.microsoft.com/office/drawing/2014/main" id="{8B9CB2F0-CA2F-4B71-A623-00D13ED956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5D9A1A-F171-4639-91AA-79E1E3797984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15567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052DB883-F545-45CF-8360-D1ED7FC39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536575"/>
            <a:ext cx="8642350" cy="731838"/>
          </a:xfrm>
        </p:spPr>
        <p:txBody>
          <a:bodyPr/>
          <a:lstStyle/>
          <a:p>
            <a:pPr eaLnBrk="1" hangingPunct="1"/>
            <a:endParaRPr lang="en-GB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E0CDF510-A568-4E4A-A1F8-0E1F9D8A145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95288" y="1981200"/>
            <a:ext cx="4464050" cy="4114800"/>
          </a:xfrm>
        </p:spPr>
        <p:txBody>
          <a:bodyPr/>
          <a:lstStyle/>
          <a:p>
            <a:pPr eaLnBrk="1" hangingPunct="1"/>
            <a:r>
              <a:rPr lang="en-US" altLang="en-US" sz="2400"/>
              <a:t>Вежбе дисања уз помоћ лопте (леђна позиција)</a:t>
            </a:r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Вежбе дисања уз помоћ лопте (бочна позиција)</a:t>
            </a:r>
            <a:endParaRPr lang="en-GB" altLang="en-US" sz="2400"/>
          </a:p>
        </p:txBody>
      </p:sp>
      <p:sp>
        <p:nvSpPr>
          <p:cNvPr id="98308" name="Slide Number Placeholder 1">
            <a:extLst>
              <a:ext uri="{FF2B5EF4-FFF2-40B4-BE49-F238E27FC236}">
                <a16:creationId xmlns:a16="http://schemas.microsoft.com/office/drawing/2014/main" id="{50F3ACF4-0A72-4D44-A5FA-D397E57952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040B510-DED2-43A7-898E-E0ECE2A22D4E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82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98309" name="Picture 5">
            <a:extLst>
              <a:ext uri="{FF2B5EF4-FFF2-40B4-BE49-F238E27FC236}">
                <a16:creationId xmlns:a16="http://schemas.microsoft.com/office/drawing/2014/main" id="{26205A4B-28F8-42FD-8A26-66789D2D3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214438"/>
            <a:ext cx="3240087" cy="20701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0" name="Picture 6">
            <a:extLst>
              <a:ext uri="{FF2B5EF4-FFF2-40B4-BE49-F238E27FC236}">
                <a16:creationId xmlns:a16="http://schemas.microsoft.com/office/drawing/2014/main" id="{1005D1B6-187E-4517-8CB3-5EB674182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571875"/>
            <a:ext cx="3240087" cy="26431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795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AA9C3990-2AF7-453C-AFD9-B82A9ADD4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569325" cy="1143000"/>
          </a:xfrm>
        </p:spPr>
        <p:txBody>
          <a:bodyPr/>
          <a:lstStyle/>
          <a:p>
            <a:pPr eaLnBrk="1" hangingPunct="1"/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Вежбе дисања</a:t>
            </a:r>
          </a:p>
        </p:txBody>
      </p:sp>
      <p:sp>
        <p:nvSpPr>
          <p:cNvPr id="99331" name="Rectangle 4">
            <a:extLst>
              <a:ext uri="{FF2B5EF4-FFF2-40B4-BE49-F238E27FC236}">
                <a16:creationId xmlns:a16="http://schemas.microsoft.com/office/drawing/2014/main" id="{981718F2-C9F2-48C3-9255-5C559D758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100513" cy="4114800"/>
          </a:xfrm>
        </p:spPr>
        <p:txBody>
          <a:bodyPr/>
          <a:lstStyle/>
          <a:p>
            <a:pPr eaLnBrk="1" hangingPunct="1"/>
            <a:endParaRPr lang="sr-Latn-CS" altLang="en-US" sz="2400"/>
          </a:p>
          <a:p>
            <a:pPr eaLnBrk="1" hangingPunct="1"/>
            <a:r>
              <a:rPr lang="en-US" altLang="en-US" sz="2400"/>
              <a:t>Дување у свећу</a:t>
            </a:r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Дување у пиштаљку</a:t>
            </a:r>
            <a:endParaRPr lang="en-GB" altLang="en-US" sz="2400"/>
          </a:p>
        </p:txBody>
      </p:sp>
      <p:sp>
        <p:nvSpPr>
          <p:cNvPr id="99332" name="Slide Number Placeholder 1">
            <a:extLst>
              <a:ext uri="{FF2B5EF4-FFF2-40B4-BE49-F238E27FC236}">
                <a16:creationId xmlns:a16="http://schemas.microsoft.com/office/drawing/2014/main" id="{DCE3F67C-9A0D-480D-A5E7-25F555E3B1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F992308-9552-4B1F-9BDD-D98221A71B60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99333" name="Picture 5">
            <a:extLst>
              <a:ext uri="{FF2B5EF4-FFF2-40B4-BE49-F238E27FC236}">
                <a16:creationId xmlns:a16="http://schemas.microsoft.com/office/drawing/2014/main" id="{AFCFF6E1-8ADF-4400-ADF8-0B1551F4D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14438"/>
            <a:ext cx="2616200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4" name="Picture 6">
            <a:extLst>
              <a:ext uri="{FF2B5EF4-FFF2-40B4-BE49-F238E27FC236}">
                <a16:creationId xmlns:a16="http://schemas.microsoft.com/office/drawing/2014/main" id="{E9CF1985-D3E3-4BCB-B7D7-B1DD1F774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857625"/>
            <a:ext cx="3101975" cy="27146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9344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E0A31E45-3F9E-47AE-B3DD-BD840A458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1143000"/>
          </a:xfrm>
        </p:spPr>
        <p:txBody>
          <a:bodyPr/>
          <a:lstStyle/>
          <a:p>
            <a:pPr eaLnBrk="1" hangingPunct="1"/>
            <a:r>
              <a:rPr lang="en-US" altLang="en-US" sz="3600" b="1"/>
              <a:t>Вежбе дисања</a:t>
            </a:r>
          </a:p>
        </p:txBody>
      </p:sp>
      <p:sp>
        <p:nvSpPr>
          <p:cNvPr id="58371" name="Rectangle 4">
            <a:extLst>
              <a:ext uri="{FF2B5EF4-FFF2-40B4-BE49-F238E27FC236}">
                <a16:creationId xmlns:a16="http://schemas.microsoft.com/office/drawing/2014/main" id="{CFE1B732-9C6E-4940-86A5-93EB6EB170C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193925"/>
            <a:ext cx="4100513" cy="41148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x-none" altLang="en-US" sz="2400" dirty="0"/>
              <a:t>Различити реквизити за вежбе дисања</a:t>
            </a:r>
            <a:endParaRPr lang="sr-Latn-CS" altLang="en-US" sz="2400" dirty="0"/>
          </a:p>
          <a:p>
            <a:pPr eaLnBrk="1" hangingPunct="1">
              <a:defRPr/>
            </a:pPr>
            <a:endParaRPr lang="sr-Latn-CS" altLang="en-US" sz="2400" dirty="0"/>
          </a:p>
          <a:p>
            <a:pPr eaLnBrk="1" hangingPunct="1">
              <a:defRPr/>
            </a:pPr>
            <a:endParaRPr lang="sr-Latn-CS" altLang="en-US" sz="2400" dirty="0"/>
          </a:p>
          <a:p>
            <a:pPr eaLnBrk="1" hangingPunct="1">
              <a:defRPr/>
            </a:pPr>
            <a:endParaRPr lang="sr-Latn-CS" altLang="en-US" sz="2400" dirty="0"/>
          </a:p>
          <a:p>
            <a:pPr eaLnBrk="1" hangingPunct="1">
              <a:defRPr/>
            </a:pPr>
            <a:endParaRPr lang="sr-Latn-CS" altLang="en-US" sz="2400" dirty="0"/>
          </a:p>
          <a:p>
            <a:pPr marL="0" indent="0" eaLnBrk="1" hangingPunct="1">
              <a:buFontTx/>
              <a:buNone/>
              <a:defRPr/>
            </a:pPr>
            <a:r>
              <a:rPr lang="x-none" altLang="en-US" sz="2400" dirty="0"/>
              <a:t>Прављење мехурића пене од сапунице</a:t>
            </a:r>
            <a:endParaRPr lang="en-GB" altLang="en-US" sz="2400" dirty="0"/>
          </a:p>
        </p:txBody>
      </p:sp>
      <p:pic>
        <p:nvPicPr>
          <p:cNvPr id="100356" name="Picture 5">
            <a:extLst>
              <a:ext uri="{FF2B5EF4-FFF2-40B4-BE49-F238E27FC236}">
                <a16:creationId xmlns:a16="http://schemas.microsoft.com/office/drawing/2014/main" id="{5BDC0C55-3DBD-4624-91C3-376C42CEB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038600"/>
            <a:ext cx="29146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6">
            <a:extLst>
              <a:ext uri="{FF2B5EF4-FFF2-40B4-BE49-F238E27FC236}">
                <a16:creationId xmlns:a16="http://schemas.microsoft.com/office/drawing/2014/main" id="{42F3185C-4C28-4A5F-B176-5DF900B41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2057400"/>
            <a:ext cx="2971800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8" name="Slide Number Placeholder 1">
            <a:extLst>
              <a:ext uri="{FF2B5EF4-FFF2-40B4-BE49-F238E27FC236}">
                <a16:creationId xmlns:a16="http://schemas.microsoft.com/office/drawing/2014/main" id="{1B7292C0-0F2C-49F1-9416-9DD9EF5FDD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8B5A2E8-96BB-46C5-ACC1-5B1E62732D5E}" type="slidenum">
              <a:rPr lang="en-GB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en-GB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4421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Naslov 4">
            <a:extLst>
              <a:ext uri="{FF2B5EF4-FFF2-40B4-BE49-F238E27FC236}">
                <a16:creationId xmlns:a16="http://schemas.microsoft.com/office/drawing/2014/main" id="{0639C5DF-736A-4111-AB38-6DAB4C7C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/>
              <a:t>5. Опште кондиционе вежбе</a:t>
            </a:r>
          </a:p>
        </p:txBody>
      </p:sp>
      <p:sp>
        <p:nvSpPr>
          <p:cNvPr id="101379" name="Čuvar mesta za sadržaj 5">
            <a:extLst>
              <a:ext uri="{FF2B5EF4-FFF2-40B4-BE49-F238E27FC236}">
                <a16:creationId xmlns:a16="http://schemas.microsoft.com/office/drawing/2014/main" id="{45CC4CEC-DBD6-42EE-9860-EBACDB3306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15238" cy="4525963"/>
          </a:xfrm>
        </p:spPr>
        <p:txBody>
          <a:bodyPr anchor="ctr"/>
          <a:lstStyle/>
          <a:p>
            <a:pPr eaLnBrk="1" hangingPunct="1"/>
            <a:r>
              <a:rPr lang="ru-RU" altLang="en-US" sz="2400"/>
              <a:t>Вежбе на циклоергометру</a:t>
            </a:r>
            <a:endParaRPr lang="en-US" altLang="en-US" sz="2400"/>
          </a:p>
          <a:p>
            <a:pPr eaLnBrk="1" hangingPunct="1"/>
            <a:endParaRPr lang="ru-RU" altLang="en-US" sz="2400"/>
          </a:p>
          <a:p>
            <a:pPr eaLnBrk="1" hangingPunct="1"/>
            <a:r>
              <a:rPr lang="ru-RU" altLang="en-US" sz="2400"/>
              <a:t>Разне гимнастичке вежбе екстремитета, трбушне и леђне мускулатуре: </a:t>
            </a:r>
            <a:r>
              <a:rPr lang="en-US" altLang="en-US" sz="2400"/>
              <a:t>  ходање; вежбе са теговима; Таи-чи; хидро-КТХ</a:t>
            </a:r>
            <a:r>
              <a:rPr lang="sr-Cyrl-CS" altLang="en-US" sz="2400"/>
              <a:t>;јога;пилатес</a:t>
            </a:r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ЦИЉ: 20-30 мин, 2-3 пута/недељно</a:t>
            </a:r>
            <a:endParaRPr lang="en-US" altLang="en-US" sz="2400" b="1"/>
          </a:p>
          <a:p>
            <a:pPr eaLnBrk="1" hangingPunct="1"/>
            <a:endParaRPr lang="ru-RU" altLang="en-US" sz="2400"/>
          </a:p>
          <a:p>
            <a:pPr eaLnBrk="1" hangingPunct="1"/>
            <a:r>
              <a:rPr lang="ru-RU" altLang="en-US" sz="2400"/>
              <a:t>Ове вежбе треба радити код куће</a:t>
            </a:r>
            <a:endParaRPr lang="en-US" altLang="en-US" sz="2400"/>
          </a:p>
        </p:txBody>
      </p:sp>
      <p:sp>
        <p:nvSpPr>
          <p:cNvPr id="101380" name="Slide Number Placeholder 1">
            <a:extLst>
              <a:ext uri="{FF2B5EF4-FFF2-40B4-BE49-F238E27FC236}">
                <a16:creationId xmlns:a16="http://schemas.microsoft.com/office/drawing/2014/main" id="{CC9E130E-0652-4AAB-8C72-E0035EB23A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FE6DE8E-05E9-4B20-BFB4-349851B085C1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85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 advTm="47889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0167936-7CE1-416A-AE76-7B804B0A1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вежби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дисања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D27837F5-F924-4AAD-ABD6-BEC28427D1A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Исправљање</a:t>
            </a:r>
            <a:r>
              <a:rPr lang="sr-Latn-CS" altLang="en-US" sz="2800"/>
              <a:t> </a:t>
            </a:r>
            <a:r>
              <a:rPr lang="sr-Cyrl-CS" altLang="en-US" sz="2800"/>
              <a:t>лоше</a:t>
            </a:r>
            <a:r>
              <a:rPr lang="sr-Latn-CS" altLang="en-US" sz="2800"/>
              <a:t> </a:t>
            </a:r>
            <a:r>
              <a:rPr lang="sr-Cyrl-CS" altLang="en-US" sz="2800"/>
              <a:t>синхронизације</a:t>
            </a:r>
            <a:r>
              <a:rPr lang="sr-Latn-CS" altLang="en-US" sz="2800"/>
              <a:t> </a:t>
            </a:r>
            <a:r>
              <a:rPr lang="sr-Cyrl-CS" altLang="en-US" sz="2800"/>
              <a:t>покрета</a:t>
            </a:r>
            <a:r>
              <a:rPr lang="sr-Latn-CS" altLang="en-US" sz="2800"/>
              <a:t> (</a:t>
            </a:r>
            <a:r>
              <a:rPr lang="sr-Cyrl-CS" altLang="en-US" sz="2800"/>
              <a:t>несклад</a:t>
            </a:r>
            <a:r>
              <a:rPr lang="sr-Latn-CS" altLang="en-US" sz="2800"/>
              <a:t> </a:t>
            </a:r>
            <a:r>
              <a:rPr lang="sr-Cyrl-CS" altLang="en-US" sz="2800"/>
              <a:t> торакоабдоминалних</a:t>
            </a:r>
            <a:r>
              <a:rPr lang="sr-Latn-CS" altLang="en-US" sz="2800"/>
              <a:t> </a:t>
            </a:r>
            <a:r>
              <a:rPr lang="sr-Cyrl-CS" altLang="en-US" sz="2800"/>
              <a:t>покрета</a:t>
            </a:r>
            <a:r>
              <a:rPr lang="sr-Latn-CS" altLang="en-US" sz="2800"/>
              <a:t> </a:t>
            </a:r>
            <a:r>
              <a:rPr lang="sr-Cyrl-CS" altLang="en-US" sz="2800"/>
              <a:t>преоптерећује</a:t>
            </a:r>
            <a:r>
              <a:rPr lang="sr-Latn-CS" altLang="en-US" sz="2800"/>
              <a:t> </a:t>
            </a:r>
            <a:r>
              <a:rPr lang="sr-Cyrl-CS" altLang="en-US" sz="2800"/>
              <a:t>помоћну</a:t>
            </a:r>
            <a:r>
              <a:rPr lang="sr-Latn-CS" altLang="en-US" sz="2800"/>
              <a:t> </a:t>
            </a:r>
            <a:r>
              <a:rPr lang="sr-Cyrl-CS" altLang="en-US" sz="2800"/>
              <a:t>дисајну</a:t>
            </a:r>
            <a:r>
              <a:rPr lang="sr-Latn-CS" altLang="en-US" sz="2800"/>
              <a:t> </a:t>
            </a:r>
            <a:r>
              <a:rPr lang="sr-Cyrl-CS" altLang="en-US" sz="2800"/>
              <a:t>мускулатуру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повећава</a:t>
            </a:r>
            <a:r>
              <a:rPr lang="sr-Latn-CS" altLang="en-US" sz="2800"/>
              <a:t> </a:t>
            </a:r>
            <a:r>
              <a:rPr lang="sr-Cyrl-CS" altLang="en-US" sz="2800"/>
              <a:t>цену</a:t>
            </a:r>
            <a:r>
              <a:rPr lang="sr-Latn-CS" altLang="en-US" sz="2800"/>
              <a:t> </a:t>
            </a:r>
            <a:r>
              <a:rPr lang="sr-Cyrl-CS" altLang="en-US" sz="2800"/>
              <a:t>дисања</a:t>
            </a:r>
            <a:r>
              <a:rPr lang="sr-Latn-CS" altLang="en-US" sz="280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Обука</a:t>
            </a:r>
            <a:r>
              <a:rPr lang="sr-Latn-CS" altLang="en-US" sz="2800"/>
              <a:t> </a:t>
            </a:r>
            <a:r>
              <a:rPr lang="sr-Cyrl-CS" altLang="en-US" sz="2800"/>
              <a:t>дијафрагмалном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доњем</a:t>
            </a:r>
            <a:r>
              <a:rPr lang="sr-Latn-CS" altLang="en-US" sz="2800"/>
              <a:t> </a:t>
            </a:r>
            <a:r>
              <a:rPr lang="sr-Cyrl-CS" altLang="en-US" sz="2800"/>
              <a:t>косталном</a:t>
            </a:r>
            <a:r>
              <a:rPr lang="sr-Latn-CS" altLang="en-US" sz="2800"/>
              <a:t> </a:t>
            </a:r>
            <a:r>
              <a:rPr lang="sr-Cyrl-CS" altLang="en-US" sz="2800"/>
              <a:t>дисању</a:t>
            </a:r>
            <a:r>
              <a:rPr lang="sr-Latn-CS" altLang="en-US" sz="2800"/>
              <a:t> </a:t>
            </a:r>
            <a:r>
              <a:rPr lang="sr-Cyrl-CS" altLang="en-US" sz="2800"/>
              <a:t>са</a:t>
            </a:r>
            <a:r>
              <a:rPr lang="sr-Latn-CS" altLang="en-US" sz="2800"/>
              <a:t> </a:t>
            </a:r>
            <a:r>
              <a:rPr lang="sr-Cyrl-CS" altLang="en-US" sz="2800"/>
              <a:t>лаганим</a:t>
            </a:r>
            <a:r>
              <a:rPr lang="sr-Latn-CS" altLang="en-US" sz="2800"/>
              <a:t> </a:t>
            </a:r>
            <a:r>
              <a:rPr lang="sr-Cyrl-CS" altLang="en-US" sz="2800"/>
              <a:t>експиријумом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Положаји</a:t>
            </a:r>
            <a:r>
              <a:rPr lang="sr-Latn-CS" altLang="en-US" sz="2800"/>
              <a:t>: </a:t>
            </a:r>
            <a:r>
              <a:rPr lang="sr-Cyrl-CS" altLang="en-US" sz="2800"/>
              <a:t>лежећи</a:t>
            </a:r>
            <a:r>
              <a:rPr lang="sr-Latn-CS" altLang="en-US" sz="2800"/>
              <a:t>, </a:t>
            </a:r>
            <a:r>
              <a:rPr lang="sr-Cyrl-CS" altLang="en-US" sz="2800"/>
              <a:t>седећи</a:t>
            </a:r>
            <a:r>
              <a:rPr lang="sr-Latn-CS" altLang="en-US" sz="2800"/>
              <a:t>, </a:t>
            </a:r>
            <a:r>
              <a:rPr lang="sr-Cyrl-CS" altLang="en-US" sz="2800"/>
              <a:t>стојећи</a:t>
            </a:r>
            <a:endParaRPr lang="sr-Latn-CS" altLang="en-US" sz="2800"/>
          </a:p>
          <a:p>
            <a:pPr eaLnBrk="1" hangingPunct="1">
              <a:lnSpc>
                <a:spcPct val="90000"/>
              </a:lnSpc>
            </a:pPr>
            <a:r>
              <a:rPr lang="sr-Cyrl-CS" altLang="en-US" sz="2800"/>
              <a:t>Рука</a:t>
            </a:r>
            <a:r>
              <a:rPr lang="sr-Latn-CS" altLang="en-US" sz="2800"/>
              <a:t> </a:t>
            </a:r>
            <a:r>
              <a:rPr lang="sr-Cyrl-CS" altLang="en-US" sz="2800"/>
              <a:t>терапеута</a:t>
            </a:r>
            <a:r>
              <a:rPr lang="sr-Latn-CS" altLang="en-US" sz="2800"/>
              <a:t> </a:t>
            </a:r>
            <a:r>
              <a:rPr lang="sr-Cyrl-CS" altLang="en-US" sz="2800"/>
              <a:t>на</a:t>
            </a:r>
            <a:r>
              <a:rPr lang="sr-Latn-CS" altLang="en-US" sz="2800"/>
              <a:t> </a:t>
            </a:r>
            <a:r>
              <a:rPr lang="sr-Cyrl-CS" altLang="en-US" sz="2800"/>
              <a:t>тораксу</a:t>
            </a:r>
            <a:r>
              <a:rPr lang="sr-Latn-CS" altLang="en-US" sz="2800"/>
              <a:t>, </a:t>
            </a:r>
            <a:r>
              <a:rPr lang="sr-Cyrl-CS" altLang="en-US" sz="2800"/>
              <a:t>доминантна</a:t>
            </a:r>
            <a:r>
              <a:rPr lang="sr-Latn-CS" altLang="en-US" sz="2800"/>
              <a:t> </a:t>
            </a:r>
            <a:r>
              <a:rPr lang="sr-Cyrl-CS" altLang="en-US" sz="2800"/>
              <a:t>на</a:t>
            </a:r>
            <a:r>
              <a:rPr lang="sr-Latn-CS" altLang="en-US" sz="2800"/>
              <a:t> </a:t>
            </a:r>
            <a:r>
              <a:rPr lang="sr-Cyrl-CS" altLang="en-US" sz="2800"/>
              <a:t>горњем</a:t>
            </a:r>
            <a:r>
              <a:rPr lang="sr-Latn-CS" altLang="en-US" sz="2800"/>
              <a:t> </a:t>
            </a:r>
            <a:r>
              <a:rPr lang="sr-Cyrl-CS" altLang="en-US" sz="2800"/>
              <a:t>делу</a:t>
            </a:r>
            <a:r>
              <a:rPr lang="sr-Latn-CS" altLang="en-US" sz="2800"/>
              <a:t> </a:t>
            </a:r>
            <a:r>
              <a:rPr lang="sr-Cyrl-CS" altLang="en-US" sz="2800"/>
              <a:t>трбуха</a:t>
            </a:r>
            <a:r>
              <a:rPr lang="sr-Latn-CS" altLang="en-US" sz="2800"/>
              <a:t>;</a:t>
            </a:r>
            <a:r>
              <a:rPr lang="sr-Cyrl-CS" altLang="en-US" sz="2800"/>
              <a:t>оптерећење</a:t>
            </a:r>
            <a:r>
              <a:rPr lang="sr-Latn-CS" altLang="en-US" sz="2800"/>
              <a:t> </a:t>
            </a:r>
            <a:r>
              <a:rPr lang="sr-Cyrl-CS" altLang="en-US" sz="2800"/>
              <a:t>џакчићима</a:t>
            </a:r>
            <a:r>
              <a:rPr lang="sr-Latn-CS" altLang="en-US" sz="2800"/>
              <a:t> </a:t>
            </a:r>
            <a:r>
              <a:rPr lang="sr-Cyrl-CS" altLang="en-US" sz="2800"/>
              <a:t>песка</a:t>
            </a:r>
            <a:endParaRPr lang="sr-Latn-CS" altLang="en-US" sz="2800"/>
          </a:p>
        </p:txBody>
      </p:sp>
    </p:spTree>
  </p:cSld>
  <p:clrMapOvr>
    <a:masterClrMapping/>
  </p:clrMapOvr>
  <p:transition spd="slow" advTm="34747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C3B6C2D0-874F-4E36-A2FD-A3E59617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вежби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дисања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E1422399-B272-4B3F-B229-E2044C5232C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Почиње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релаксацијом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Свака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вежба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понавља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пута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трају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; 2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пута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дневно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Знаци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замора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убрзан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пулс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убрзане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респирације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диспнеа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компензованих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утренираних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ХОПБ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радити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вежбе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продужетак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експиријума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3887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5876C4F1-50FC-40FB-BF04-3B2C02782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Респираторна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кинезитерапија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475" name="Rectangle 3">
            <a:extLst>
              <a:ext uri="{FF2B5EF4-FFF2-40B4-BE49-F238E27FC236}">
                <a16:creationId xmlns:a16="http://schemas.microsoft.com/office/drawing/2014/main" id="{11A75DA8-CBA9-44FA-85EC-4A3F431F323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85750" y="1447800"/>
            <a:ext cx="840105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/>
              <a:t>Суштинска</a:t>
            </a:r>
            <a:r>
              <a:rPr lang="sr-Latn-CS" altLang="en-US"/>
              <a:t> (</a:t>
            </a:r>
            <a:r>
              <a:rPr lang="sr-Cyrl-CS" altLang="en-US"/>
              <a:t>дисати</a:t>
            </a:r>
            <a:r>
              <a:rPr lang="sr-Latn-CS" altLang="en-US"/>
              <a:t> </a:t>
            </a:r>
            <a:r>
              <a:rPr lang="sr-Cyrl-CS" altLang="en-US"/>
              <a:t>лакше</a:t>
            </a:r>
            <a:r>
              <a:rPr lang="sr-Latn-CS" altLang="en-US"/>
              <a:t>-</a:t>
            </a:r>
            <a:r>
              <a:rPr lang="sr-Cyrl-CS" altLang="en-US"/>
              <a:t>кретати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боље</a:t>
            </a:r>
            <a:r>
              <a:rPr lang="sr-Latn-CS" altLang="en-US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Дозира</a:t>
            </a:r>
            <a:r>
              <a:rPr lang="sr-Latn-CS" altLang="en-US"/>
              <a:t> </a:t>
            </a:r>
            <a:r>
              <a:rPr lang="sr-Cyrl-CS" altLang="en-US"/>
              <a:t>се</a:t>
            </a:r>
            <a:r>
              <a:rPr lang="sr-Latn-CS" altLang="en-US"/>
              <a:t> </a:t>
            </a:r>
            <a:r>
              <a:rPr lang="sr-Cyrl-CS" altLang="en-US"/>
              <a:t>преко</a:t>
            </a:r>
            <a:r>
              <a:rPr lang="sr-Latn-CS" altLang="en-US"/>
              <a:t> </a:t>
            </a:r>
            <a:r>
              <a:rPr lang="sr-Cyrl-CS" altLang="en-US" u="sng"/>
              <a:t>кардиолошких</a:t>
            </a:r>
            <a:r>
              <a:rPr lang="sr-Latn-CS" altLang="en-US" u="sng"/>
              <a:t> </a:t>
            </a:r>
            <a:r>
              <a:rPr lang="sr-Cyrl-CS" altLang="en-US" u="sng"/>
              <a:t>параметара</a:t>
            </a:r>
            <a:endParaRPr lang="sr-Latn-CS" altLang="en-US" u="sng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Неурогена</a:t>
            </a:r>
            <a:r>
              <a:rPr lang="sr-Latn-CS" altLang="en-US"/>
              <a:t> </a:t>
            </a:r>
            <a:r>
              <a:rPr lang="sr-Cyrl-CS" altLang="en-US"/>
              <a:t>теорија</a:t>
            </a:r>
            <a:r>
              <a:rPr lang="sr-Latn-CS" altLang="en-US"/>
              <a:t>: </a:t>
            </a:r>
            <a:r>
              <a:rPr lang="sr-Cyrl-CS" altLang="en-US"/>
              <a:t>импулсима</a:t>
            </a:r>
            <a:r>
              <a:rPr lang="sr-Latn-CS" altLang="en-US"/>
              <a:t> </a:t>
            </a:r>
            <a:r>
              <a:rPr lang="sr-Cyrl-CS" altLang="en-US"/>
              <a:t>са</a:t>
            </a:r>
            <a:r>
              <a:rPr lang="sr-Latn-CS" altLang="en-US"/>
              <a:t> </a:t>
            </a:r>
            <a:r>
              <a:rPr lang="sr-Cyrl-CS" altLang="en-US"/>
              <a:t>периферије</a:t>
            </a:r>
            <a:r>
              <a:rPr lang="sr-Latn-CS" altLang="en-US"/>
              <a:t> </a:t>
            </a:r>
            <a:r>
              <a:rPr lang="sr-Cyrl-CS" altLang="en-US"/>
              <a:t>формирати</a:t>
            </a:r>
            <a:r>
              <a:rPr lang="sr-Latn-CS" altLang="en-US"/>
              <a:t> </a:t>
            </a:r>
            <a:r>
              <a:rPr lang="sr-Cyrl-CS" altLang="en-US"/>
              <a:t>ново</a:t>
            </a:r>
            <a:r>
              <a:rPr lang="sr-Latn-CS" altLang="en-US"/>
              <a:t> </a:t>
            </a:r>
            <a:r>
              <a:rPr lang="sr-Cyrl-CS" altLang="en-US"/>
              <a:t>жариште</a:t>
            </a:r>
            <a:r>
              <a:rPr lang="sr-Latn-CS" altLang="en-US"/>
              <a:t> </a:t>
            </a:r>
            <a:r>
              <a:rPr lang="sr-Cyrl-CS" altLang="en-US"/>
              <a:t>које</a:t>
            </a:r>
            <a:r>
              <a:rPr lang="sr-Latn-CS" altLang="en-US"/>
              <a:t> </a:t>
            </a:r>
            <a:r>
              <a:rPr lang="sr-Cyrl-CS" altLang="en-US"/>
              <a:t>преузима</a:t>
            </a:r>
            <a:r>
              <a:rPr lang="sr-Latn-CS" altLang="en-US"/>
              <a:t> </a:t>
            </a:r>
            <a:r>
              <a:rPr lang="sr-Cyrl-CS" altLang="en-US"/>
              <a:t>централну</a:t>
            </a:r>
            <a:r>
              <a:rPr lang="sr-Latn-CS" altLang="en-US"/>
              <a:t> </a:t>
            </a:r>
            <a:r>
              <a:rPr lang="sr-Cyrl-CS" altLang="en-US"/>
              <a:t>регулацију</a:t>
            </a:r>
            <a:r>
              <a:rPr lang="sr-Latn-CS" altLang="en-US"/>
              <a:t> </a:t>
            </a:r>
            <a:r>
              <a:rPr lang="sr-Cyrl-CS" altLang="en-US"/>
              <a:t>дисања</a:t>
            </a:r>
            <a:r>
              <a:rPr lang="sr-Latn-CS" altLang="en-US"/>
              <a:t> </a:t>
            </a:r>
            <a:r>
              <a:rPr lang="sr-Cyrl-CS" altLang="en-US"/>
              <a:t>уместо</a:t>
            </a:r>
            <a:r>
              <a:rPr lang="sr-Latn-CS" altLang="en-US"/>
              <a:t> </a:t>
            </a:r>
            <a:r>
              <a:rPr lang="sr-Cyrl-CS" altLang="en-US"/>
              <a:t>постојећег</a:t>
            </a:r>
            <a:endParaRPr lang="sr-Latn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Психолошка</a:t>
            </a:r>
            <a:r>
              <a:rPr lang="sr-Latn-CS" altLang="en-US"/>
              <a:t> </a:t>
            </a:r>
            <a:r>
              <a:rPr lang="sr-Cyrl-CS" altLang="en-US"/>
              <a:t>теорија</a:t>
            </a:r>
            <a:r>
              <a:rPr lang="sr-Latn-CS" altLang="en-US"/>
              <a:t>: </a:t>
            </a:r>
            <a:r>
              <a:rPr lang="sr-Cyrl-CS" altLang="en-US"/>
              <a:t>страх</a:t>
            </a:r>
            <a:r>
              <a:rPr lang="sr-Latn-CS" altLang="en-US"/>
              <a:t> </a:t>
            </a:r>
            <a:r>
              <a:rPr lang="sr-Cyrl-CS" altLang="en-US"/>
              <a:t>од</a:t>
            </a:r>
            <a:r>
              <a:rPr lang="sr-Latn-CS" altLang="en-US"/>
              <a:t> </a:t>
            </a:r>
            <a:r>
              <a:rPr lang="sr-Cyrl-CS" altLang="en-US"/>
              <a:t>новог</a:t>
            </a:r>
            <a:r>
              <a:rPr lang="sr-Latn-CS" altLang="en-US"/>
              <a:t> </a:t>
            </a:r>
            <a:r>
              <a:rPr lang="sr-Cyrl-CS" altLang="en-US"/>
              <a:t>напада</a:t>
            </a:r>
            <a:r>
              <a:rPr lang="sr-Latn-CS" altLang="en-US"/>
              <a:t> </a:t>
            </a:r>
            <a:r>
              <a:rPr lang="sr-Cyrl-CS" altLang="en-US"/>
              <a:t>провоцира</a:t>
            </a:r>
            <a:r>
              <a:rPr lang="sr-Latn-CS" altLang="en-US"/>
              <a:t> </a:t>
            </a:r>
            <a:r>
              <a:rPr lang="sr-Cyrl-CS" altLang="en-US"/>
              <a:t>адренергичку</a:t>
            </a:r>
            <a:r>
              <a:rPr lang="sr-Latn-CS" altLang="en-US"/>
              <a:t> </a:t>
            </a:r>
            <a:r>
              <a:rPr lang="sr-Cyrl-CS" altLang="en-US"/>
              <a:t>реакцију</a:t>
            </a:r>
            <a:r>
              <a:rPr lang="sr-Latn-CS" altLang="en-US"/>
              <a:t> (</a:t>
            </a:r>
            <a:r>
              <a:rPr lang="sr-Cyrl-CS" altLang="en-US"/>
              <a:t>депресивни</a:t>
            </a:r>
            <a:r>
              <a:rPr lang="sr-Latn-CS" altLang="en-US"/>
              <a:t>, </a:t>
            </a:r>
            <a:r>
              <a:rPr lang="sr-Cyrl-CS" altLang="en-US"/>
              <a:t>несигурни</a:t>
            </a:r>
            <a:r>
              <a:rPr lang="sr-Latn-CS" altLang="en-US"/>
              <a:t>, </a:t>
            </a:r>
            <a:r>
              <a:rPr lang="sr-Cyrl-CS" altLang="en-US"/>
              <a:t>спутани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АДЖ</a:t>
            </a:r>
            <a:r>
              <a:rPr lang="sr-Latn-CS" altLang="en-US"/>
              <a:t>...)</a:t>
            </a:r>
          </a:p>
        </p:txBody>
      </p:sp>
    </p:spTree>
  </p:cSld>
  <p:clrMapOvr>
    <a:masterClrMapping/>
  </p:clrMapOvr>
  <p:transition spd="slow" advTm="24507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Naslov 4">
            <a:extLst>
              <a:ext uri="{FF2B5EF4-FFF2-40B4-BE49-F238E27FC236}">
                <a16:creationId xmlns:a16="http://schemas.microsoft.com/office/drawing/2014/main" id="{815A65AA-7C43-4905-B2CA-3C2E6F404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5413"/>
            <a:ext cx="8642350" cy="1143000"/>
          </a:xfrm>
        </p:spPr>
        <p:txBody>
          <a:bodyPr/>
          <a:lstStyle/>
          <a:p>
            <a:pPr eaLnBrk="1" hangingPunct="1"/>
            <a:r>
              <a:rPr lang="sr-Cyrl-C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Опште кондиционе вежбе</a:t>
            </a:r>
          </a:p>
        </p:txBody>
      </p:sp>
      <p:sp>
        <p:nvSpPr>
          <p:cNvPr id="106499" name="Slide Number Placeholder 1">
            <a:extLst>
              <a:ext uri="{FF2B5EF4-FFF2-40B4-BE49-F238E27FC236}">
                <a16:creationId xmlns:a16="http://schemas.microsoft.com/office/drawing/2014/main" id="{B8025112-F82C-48F5-AB21-12DB54693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A37C0A0-F0DC-404A-94A4-8C3D2FCE7AAB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89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6500" name="Čuvar mesta za sadržaj 5">
            <a:extLst>
              <a:ext uri="{FF2B5EF4-FFF2-40B4-BE49-F238E27FC236}">
                <a16:creationId xmlns:a16="http://schemas.microsoft.com/office/drawing/2014/main" id="{3E6E0F69-24D9-4201-8C58-65673CD0598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229600" cy="4824412"/>
          </a:xfrm>
        </p:spPr>
        <p:txBody>
          <a:bodyPr anchor="ctr"/>
          <a:lstStyle/>
          <a:p>
            <a:pPr eaLnBrk="1" hangingPunct="1"/>
            <a:r>
              <a:rPr lang="ru-RU" altLang="en-US" sz="2400"/>
              <a:t>Вежбе на циклоергометру</a:t>
            </a:r>
            <a:endParaRPr lang="en-US" altLang="en-US" sz="2400"/>
          </a:p>
          <a:p>
            <a:pPr eaLnBrk="1" hangingPunct="1"/>
            <a:endParaRPr lang="ru-RU" altLang="en-US" sz="2400"/>
          </a:p>
          <a:p>
            <a:pPr eaLnBrk="1" hangingPunct="1"/>
            <a:r>
              <a:rPr lang="ru-RU" altLang="en-US" sz="2400"/>
              <a:t>Разне гимнастичке вежбе екстремитета, трбушне и леђне мускулатуре</a:t>
            </a:r>
            <a:endParaRPr lang="en-US" altLang="en-US" sz="2400"/>
          </a:p>
          <a:p>
            <a:pPr eaLnBrk="1" hangingPunct="1"/>
            <a:endParaRPr lang="ru-RU" altLang="en-US" sz="2400"/>
          </a:p>
          <a:p>
            <a:pPr eaLnBrk="1" hangingPunct="1"/>
            <a:r>
              <a:rPr lang="ru-RU" altLang="en-US" sz="2400"/>
              <a:t>Ове вежбе треба да настави да ради код куће</a:t>
            </a:r>
            <a:endParaRPr lang="en-US" altLang="en-US" sz="2400"/>
          </a:p>
        </p:txBody>
      </p:sp>
    </p:spTree>
  </p:cSld>
  <p:clrMapOvr>
    <a:masterClrMapping/>
  </p:clrMapOvr>
  <p:transition spd="slow" advTm="11945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D2E50D0-0B38-4928-8A71-E26A778B7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Акцесорни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инспираторни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мишићи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33E56A92-AEF1-4A3B-ABA3-E2823509BE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Mm scaleni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sternocleidomastoideus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trapezius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pectoralis major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pectoralis minor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subclavius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seratus posteror sup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seratus anterior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800"/>
              <a:t>M errector trunci</a:t>
            </a:r>
          </a:p>
        </p:txBody>
      </p:sp>
    </p:spTree>
  </p:cSld>
  <p:clrMapOvr>
    <a:masterClrMapping/>
  </p:clrMapOvr>
  <p:transition spd="slow" advTm="4839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E79C7D14-4E80-4C42-BBE8-B671E383CF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Главни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циљеви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респираторне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кинезитерапије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75202B63-7C1B-449C-A9AE-D957BB90602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Повећање</a:t>
            </a:r>
            <a:r>
              <a:rPr lang="sr-Latn-CS" altLang="en-US"/>
              <a:t> </a:t>
            </a:r>
            <a:r>
              <a:rPr lang="sr-Cyrl-CS" altLang="en-US"/>
              <a:t>плућне</a:t>
            </a:r>
            <a:r>
              <a:rPr lang="sr-Latn-CS" altLang="en-US"/>
              <a:t> </a:t>
            </a:r>
            <a:r>
              <a:rPr lang="sr-Cyrl-CS" altLang="en-US"/>
              <a:t>вентилације</a:t>
            </a:r>
            <a:endParaRPr lang="sr-Latn-CS" altLang="en-US"/>
          </a:p>
          <a:p>
            <a:pPr eaLnBrk="1" hangingPunct="1"/>
            <a:r>
              <a:rPr lang="sr-Cyrl-CS" altLang="en-US"/>
              <a:t>Смањење</a:t>
            </a:r>
            <a:r>
              <a:rPr lang="sr-Latn-CS" altLang="en-US"/>
              <a:t> </a:t>
            </a:r>
            <a:r>
              <a:rPr lang="sr-Cyrl-CS" altLang="en-US"/>
              <a:t>утрошка</a:t>
            </a:r>
            <a:r>
              <a:rPr lang="sr-Latn-CS" altLang="en-US"/>
              <a:t> </a:t>
            </a:r>
            <a:r>
              <a:rPr lang="sr-Cyrl-CS" altLang="en-US"/>
              <a:t>енергије</a:t>
            </a:r>
            <a:r>
              <a:rPr lang="sr-Latn-CS" altLang="en-US"/>
              <a:t> </a:t>
            </a:r>
            <a:r>
              <a:rPr lang="sr-Cyrl-CS" altLang="en-US"/>
              <a:t>потребне</a:t>
            </a:r>
            <a:r>
              <a:rPr lang="sr-Latn-CS" altLang="en-US"/>
              <a:t> </a:t>
            </a:r>
            <a:r>
              <a:rPr lang="sr-Cyrl-CS" altLang="en-US"/>
              <a:t>за</a:t>
            </a:r>
            <a:r>
              <a:rPr lang="sr-Latn-CS" altLang="en-US"/>
              <a:t> </a:t>
            </a:r>
            <a:r>
              <a:rPr lang="sr-Cyrl-CS" altLang="en-US"/>
              <a:t>дис</a:t>
            </a:r>
            <a:endParaRPr lang="sr-Latn-CS" altLang="en-US"/>
          </a:p>
          <a:p>
            <a:pPr eaLnBrk="1" hangingPunct="1"/>
            <a:r>
              <a:rPr lang="sr-Cyrl-CS" altLang="en-US"/>
              <a:t>Спречавање</a:t>
            </a:r>
            <a:r>
              <a:rPr lang="sr-Latn-CS" altLang="en-US"/>
              <a:t>/</a:t>
            </a:r>
            <a:r>
              <a:rPr lang="sr-Cyrl-CS" altLang="en-US"/>
              <a:t>олакшање</a:t>
            </a:r>
            <a:r>
              <a:rPr lang="sr-Latn-CS" altLang="en-US"/>
              <a:t> </a:t>
            </a:r>
            <a:r>
              <a:rPr lang="sr-Cyrl-CS" altLang="en-US"/>
              <a:t>напада</a:t>
            </a:r>
            <a:r>
              <a:rPr lang="sr-Latn-CS" altLang="en-US"/>
              <a:t> </a:t>
            </a:r>
            <a:r>
              <a:rPr lang="sr-Cyrl-CS" altLang="en-US"/>
              <a:t>гушења</a:t>
            </a:r>
            <a:endParaRPr lang="sr-Latn-CS" altLang="en-US"/>
          </a:p>
          <a:p>
            <a:pPr eaLnBrk="1" hangingPunct="1"/>
            <a:r>
              <a:rPr lang="sr-Cyrl-CS" altLang="en-US"/>
              <a:t>Повећање</a:t>
            </a:r>
            <a:r>
              <a:rPr lang="sr-Latn-CS" altLang="en-US"/>
              <a:t> </a:t>
            </a:r>
            <a:r>
              <a:rPr lang="sr-Cyrl-CS" altLang="en-US"/>
              <a:t>покретљивости</a:t>
            </a:r>
            <a:r>
              <a:rPr lang="sr-Latn-CS" altLang="en-US"/>
              <a:t> </a:t>
            </a:r>
            <a:r>
              <a:rPr lang="sr-Cyrl-CS" altLang="en-US"/>
              <a:t>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endParaRPr lang="sr-Latn-CS" altLang="en-US"/>
          </a:p>
          <a:p>
            <a:pPr eaLnBrk="1" hangingPunct="1"/>
            <a:r>
              <a:rPr lang="sr-Cyrl-CS" altLang="en-US"/>
              <a:t>Уклањање</a:t>
            </a:r>
            <a:r>
              <a:rPr lang="sr-Latn-CS" altLang="en-US"/>
              <a:t> </a:t>
            </a:r>
            <a:r>
              <a:rPr lang="sr-Cyrl-CS" altLang="en-US"/>
              <a:t>бронхогеног</a:t>
            </a:r>
            <a:r>
              <a:rPr lang="sr-Latn-CS" altLang="en-US"/>
              <a:t> </a:t>
            </a:r>
            <a:r>
              <a:rPr lang="sr-Cyrl-CS" altLang="en-US"/>
              <a:t>секрета</a:t>
            </a:r>
            <a:endParaRPr lang="sr-Latn-CS" altLang="en-US"/>
          </a:p>
        </p:txBody>
      </p:sp>
    </p:spTree>
  </p:cSld>
  <p:clrMapOvr>
    <a:masterClrMapping/>
  </p:clrMapOvr>
  <p:transition spd="slow" advTm="23206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89B6C8AB-75AB-4B3C-86F8-B6235C86FF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Остали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циљеви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респираторне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кинезитерапије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547" name="Rectangle 3">
            <a:extLst>
              <a:ext uri="{FF2B5EF4-FFF2-40B4-BE49-F238E27FC236}">
                <a16:creationId xmlns:a16="http://schemas.microsoft.com/office/drawing/2014/main" id="{90652769-B7DD-4FD5-9AB9-F9890EFD9FE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Спречавање</a:t>
            </a:r>
            <a:r>
              <a:rPr lang="sr-Latn-CS" altLang="en-US"/>
              <a:t> </a:t>
            </a:r>
            <a:r>
              <a:rPr lang="sr-Cyrl-CS" altLang="en-US"/>
              <a:t>деформитета</a:t>
            </a:r>
            <a:r>
              <a:rPr lang="sr-Latn-CS" altLang="en-US"/>
              <a:t>/</a:t>
            </a:r>
            <a:r>
              <a:rPr lang="sr-Cyrl-CS" altLang="en-US"/>
              <a:t>корекција</a:t>
            </a:r>
            <a:r>
              <a:rPr lang="sr-Latn-CS" altLang="en-US"/>
              <a:t> </a:t>
            </a:r>
            <a:r>
              <a:rPr lang="sr-Cyrl-CS" altLang="en-US"/>
              <a:t>облика грудног</a:t>
            </a:r>
            <a:r>
              <a:rPr lang="sr-Latn-CS" altLang="en-US"/>
              <a:t> </a:t>
            </a:r>
            <a:r>
              <a:rPr lang="sr-Cyrl-CS" altLang="en-US"/>
              <a:t>коша</a:t>
            </a:r>
            <a:endParaRPr lang="sr-Latn-CS" altLang="en-US"/>
          </a:p>
          <a:p>
            <a:pPr eaLnBrk="1" hangingPunct="1"/>
            <a:r>
              <a:rPr lang="sr-Cyrl-CS" altLang="en-US"/>
              <a:t>Смањење</a:t>
            </a:r>
            <a:r>
              <a:rPr lang="sr-Latn-CS" altLang="en-US"/>
              <a:t> </a:t>
            </a:r>
            <a:r>
              <a:rPr lang="sr-Cyrl-CS" altLang="en-US"/>
              <a:t>плеуралног</a:t>
            </a:r>
            <a:r>
              <a:rPr lang="sr-Latn-CS" altLang="en-US"/>
              <a:t> </a:t>
            </a:r>
            <a:r>
              <a:rPr lang="sr-Cyrl-CS" altLang="en-US"/>
              <a:t>излива</a:t>
            </a:r>
            <a:endParaRPr lang="sr-Latn-CS" altLang="en-US"/>
          </a:p>
          <a:p>
            <a:pPr eaLnBrk="1" hangingPunct="1"/>
            <a:r>
              <a:rPr lang="sr-Cyrl-CS" altLang="en-US"/>
              <a:t>Превенција</a:t>
            </a:r>
            <a:r>
              <a:rPr lang="sr-Latn-CS" altLang="en-US"/>
              <a:t> </a:t>
            </a:r>
            <a:r>
              <a:rPr lang="sr-Cyrl-CS" altLang="en-US"/>
              <a:t>настанка</a:t>
            </a:r>
            <a:r>
              <a:rPr lang="sr-Latn-CS" altLang="en-US"/>
              <a:t> </a:t>
            </a:r>
            <a:r>
              <a:rPr lang="sr-Cyrl-CS" altLang="en-US"/>
              <a:t>адхезија</a:t>
            </a:r>
            <a:endParaRPr lang="sr-Latn-CS" altLang="en-US"/>
          </a:p>
          <a:p>
            <a:pPr eaLnBrk="1" hangingPunct="1"/>
            <a:r>
              <a:rPr lang="sr-Cyrl-CS" altLang="en-US"/>
              <a:t>Смањење</a:t>
            </a:r>
            <a:r>
              <a:rPr lang="sr-Latn-CS" altLang="en-US"/>
              <a:t> </a:t>
            </a:r>
            <a:r>
              <a:rPr lang="sr-Cyrl-CS" altLang="en-US"/>
              <a:t>бола</a:t>
            </a:r>
            <a:endParaRPr lang="sr-Latn-CS" altLang="en-US"/>
          </a:p>
        </p:txBody>
      </p:sp>
    </p:spTree>
  </p:cSld>
  <p:clrMapOvr>
    <a:masterClrMapping/>
  </p:clrMapOvr>
  <p:transition spd="slow" advTm="13361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>
            <a:extLst>
              <a:ext uri="{FF2B5EF4-FFF2-40B4-BE49-F238E27FC236}">
                <a16:creationId xmlns:a16="http://schemas.microsoft.com/office/drawing/2014/main" id="{25F00680-9F90-4082-AFD4-C8A6EEA58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sr-Latn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тока</a:t>
            </a:r>
            <a:r>
              <a:rPr lang="sr-Latn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дисајних</a:t>
            </a:r>
            <a:r>
              <a:rPr lang="sr-Latn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вежби</a:t>
            </a:r>
            <a:endParaRPr lang="sr-Latn-CS" alt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571" name="Rectangle 3">
            <a:extLst>
              <a:ext uri="{FF2B5EF4-FFF2-40B4-BE49-F238E27FC236}">
                <a16:creationId xmlns:a16="http://schemas.microsoft.com/office/drawing/2014/main" id="{39559745-C36D-41BD-903A-127B9D2BC53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 sz="2800"/>
              <a:t>Уводна</a:t>
            </a:r>
            <a:r>
              <a:rPr lang="sr-Latn-CS" altLang="en-US" sz="2800"/>
              <a:t> </a:t>
            </a:r>
            <a:r>
              <a:rPr lang="sr-Cyrl-CS" altLang="en-US" sz="2800"/>
              <a:t>фаза</a:t>
            </a:r>
            <a:r>
              <a:rPr lang="sr-Latn-CS" altLang="en-US" sz="2800"/>
              <a:t>: </a:t>
            </a:r>
            <a:r>
              <a:rPr lang="sr-Cyrl-CS" altLang="en-US" sz="2800"/>
              <a:t>разговор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групи</a:t>
            </a:r>
            <a:endParaRPr lang="sr-Latn-CS" altLang="en-U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800"/>
              <a:t>                          </a:t>
            </a:r>
            <a:r>
              <a:rPr lang="sr-Cyrl-CS" altLang="en-US" sz="2800"/>
              <a:t>вежбе</a:t>
            </a:r>
            <a:r>
              <a:rPr lang="sr-Latn-CS" altLang="en-US" sz="2800"/>
              <a:t> </a:t>
            </a:r>
            <a:r>
              <a:rPr lang="sr-Cyrl-CS" altLang="en-US" sz="2800"/>
              <a:t>загревања</a:t>
            </a:r>
            <a:endParaRPr lang="sr-Latn-CS" altLang="en-U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800"/>
              <a:t>                         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peak flow</a:t>
            </a:r>
            <a:r>
              <a:rPr lang="sr-Latn-CS" altLang="en-US" sz="2800"/>
              <a:t> </a:t>
            </a:r>
            <a:r>
              <a:rPr lang="sr-Cyrl-CS" altLang="en-US" sz="2800"/>
              <a:t>мерење</a:t>
            </a:r>
            <a:r>
              <a:rPr lang="sr-Latn-CS" altLang="en-US" sz="2800"/>
              <a:t>     15 </a:t>
            </a:r>
            <a:r>
              <a:rPr lang="sr-Cyrl-CS" altLang="en-US" sz="2800"/>
              <a:t>мин</a:t>
            </a:r>
            <a:endParaRPr lang="sr-Latn-CS" altLang="en-US" sz="2800"/>
          </a:p>
          <a:p>
            <a:pPr eaLnBrk="1" hangingPunct="1"/>
            <a:r>
              <a:rPr lang="sr-Cyrl-CS" altLang="en-US" sz="2800"/>
              <a:t>Дисајна</a:t>
            </a:r>
            <a:r>
              <a:rPr lang="sr-Latn-CS" altLang="en-US" sz="2800"/>
              <a:t> </a:t>
            </a:r>
            <a:r>
              <a:rPr lang="sr-Cyrl-CS" altLang="en-US" sz="2800"/>
              <a:t>кинезитерапија</a:t>
            </a:r>
            <a:r>
              <a:rPr lang="sr-Latn-CS" altLang="en-US" sz="2800"/>
              <a:t> </a:t>
            </a:r>
            <a:r>
              <a:rPr lang="sr-Cyrl-CS" altLang="en-US" sz="2800"/>
              <a:t>вежбе</a:t>
            </a:r>
            <a:r>
              <a:rPr lang="sr-Latn-CS" altLang="en-US" sz="2800"/>
              <a:t> </a:t>
            </a:r>
            <a:r>
              <a:rPr lang="sr-Cyrl-CS" altLang="en-US" sz="2800"/>
              <a:t>координације</a:t>
            </a:r>
            <a:endParaRPr lang="sr-Latn-CS" altLang="en-U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800"/>
              <a:t>                                       </a:t>
            </a:r>
            <a:r>
              <a:rPr lang="sr-Cyrl-CS" altLang="en-US" sz="2800"/>
              <a:t>вежбе</a:t>
            </a:r>
            <a:r>
              <a:rPr lang="sr-Latn-CS" altLang="en-US" sz="2800"/>
              <a:t> </a:t>
            </a:r>
            <a:r>
              <a:rPr lang="sr-Cyrl-CS" altLang="en-US" sz="2800"/>
              <a:t>снаге</a:t>
            </a:r>
            <a:endParaRPr lang="sr-Latn-CS" altLang="en-U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800"/>
              <a:t>                                       </a:t>
            </a:r>
            <a:r>
              <a:rPr lang="sr-Cyrl-CS" altLang="en-US" sz="2800"/>
              <a:t>респираторна</a:t>
            </a:r>
            <a:r>
              <a:rPr lang="sr-Latn-CS" altLang="en-US" sz="2800"/>
              <a:t> </a:t>
            </a:r>
            <a:r>
              <a:rPr lang="sr-Cyrl-CS" altLang="en-US" sz="2800"/>
              <a:t>КТХ</a:t>
            </a:r>
            <a:r>
              <a:rPr lang="sr-Latn-CS" altLang="en-US" sz="2800"/>
              <a:t>   30 </a:t>
            </a:r>
            <a:r>
              <a:rPr lang="sr-Cyrl-CS" altLang="en-US" sz="2800"/>
              <a:t>мин</a:t>
            </a:r>
            <a:r>
              <a:rPr lang="sr-Latn-CS" altLang="en-US" sz="2800"/>
              <a:t>    </a:t>
            </a:r>
          </a:p>
          <a:p>
            <a:pPr eaLnBrk="1" hangingPunct="1"/>
            <a:r>
              <a:rPr lang="sr-Cyrl-CS" altLang="en-US" sz="2800"/>
              <a:t>Фаза</a:t>
            </a:r>
            <a:r>
              <a:rPr lang="sr-Latn-CS" altLang="en-US" sz="2800"/>
              <a:t> </a:t>
            </a:r>
            <a:r>
              <a:rPr lang="sr-Cyrl-CS" altLang="en-US" sz="2800"/>
              <a:t>релаксације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вежбе</a:t>
            </a:r>
            <a:r>
              <a:rPr lang="sr-Latn-CS" altLang="en-US" sz="2800"/>
              <a:t> </a:t>
            </a:r>
            <a:r>
              <a:rPr lang="sr-Cyrl-CS" altLang="en-US" sz="2800"/>
              <a:t>истезања</a:t>
            </a:r>
            <a:endParaRPr lang="sr-Latn-CS" altLang="en-U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800"/>
              <a:t>                 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peak flow</a:t>
            </a:r>
            <a:r>
              <a:rPr lang="sr-Latn-CS" altLang="en-US" sz="2800"/>
              <a:t> </a:t>
            </a:r>
            <a:r>
              <a:rPr lang="sr-Cyrl-CS" altLang="en-US" sz="2800"/>
              <a:t>мерење</a:t>
            </a:r>
            <a:r>
              <a:rPr lang="sr-Latn-CS" altLang="en-US" sz="2800"/>
              <a:t>                    15 </a:t>
            </a:r>
            <a:r>
              <a:rPr lang="sr-Cyrl-CS" altLang="en-US" sz="2800"/>
              <a:t>мин</a:t>
            </a:r>
            <a:endParaRPr lang="sr-Latn-CS" altLang="en-US" sz="2800"/>
          </a:p>
        </p:txBody>
      </p:sp>
    </p:spTree>
  </p:cSld>
  <p:clrMapOvr>
    <a:masterClrMapping/>
  </p:clrMapOvr>
  <p:transition spd="slow" advTm="7254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Naslov 1">
            <a:extLst>
              <a:ext uri="{FF2B5EF4-FFF2-40B4-BE49-F238E27FC236}">
                <a16:creationId xmlns:a16="http://schemas.microsoft.com/office/drawing/2014/main" id="{4A636676-475F-43F8-A97C-6F256254B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1143000"/>
          </a:xfrm>
        </p:spPr>
        <p:txBody>
          <a:bodyPr/>
          <a:lstStyle/>
          <a:p>
            <a:pPr eaLnBrk="1" hangingPunct="1"/>
            <a:r>
              <a:rPr lang="ru-RU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6.Климатска терапија</a:t>
            </a:r>
            <a:endParaRPr lang="en-US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595" name="Slide Number Placeholder 1">
            <a:extLst>
              <a:ext uri="{FF2B5EF4-FFF2-40B4-BE49-F238E27FC236}">
                <a16:creationId xmlns:a16="http://schemas.microsoft.com/office/drawing/2014/main" id="{28750CFA-AE7B-4454-B710-7A7300A4F8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A811BB4-63FC-42E6-AA4A-83B2AB96878D}" type="slidenum">
              <a:rPr lang="en-US" altLang="en-US" sz="1400">
                <a:solidFill>
                  <a:srgbClr val="FFFFFF"/>
                </a:solidFill>
                <a:latin typeface="Franklin Gothic Book" panose="020B0503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93</a:t>
            </a:fld>
            <a:endParaRPr lang="en-US" altLang="en-US" sz="140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0419" name="Čuvar mesta za sadržaj 2">
            <a:extLst>
              <a:ext uri="{FF2B5EF4-FFF2-40B4-BE49-F238E27FC236}">
                <a16:creationId xmlns:a16="http://schemas.microsoft.com/office/drawing/2014/main" id="{82233AFA-1216-4FAF-B8A6-D21C1927D37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229600" cy="4641850"/>
          </a:xfrm>
        </p:spPr>
        <p:txBody>
          <a:bodyPr anchor="ctr"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altLang="en-US" sz="2400" dirty="0"/>
              <a:t>присутна индивидуална реакција на климу</a:t>
            </a:r>
            <a:endParaRPr lang="x-none" altLang="en-US" sz="240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ru-RU" altLang="en-US" sz="24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altLang="en-US" sz="2400" dirty="0"/>
              <a:t>Соко бања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ru-RU" altLang="en-US" sz="24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sr-Cyrl-CS" sz="2800" dirty="0"/>
              <a:t>Препоручљива</a:t>
            </a:r>
            <a:r>
              <a:rPr lang="sr-Latn-CS" sz="2800" dirty="0"/>
              <a:t> </a:t>
            </a:r>
            <a:r>
              <a:rPr lang="sr-Cyrl-CS" sz="2800" dirty="0"/>
              <a:t>су</a:t>
            </a:r>
            <a:r>
              <a:rPr lang="sr-Latn-CS" sz="2800" dirty="0"/>
              <a:t> </a:t>
            </a:r>
            <a:r>
              <a:rPr lang="sr-Cyrl-CS" sz="2800" dirty="0"/>
              <a:t>два</a:t>
            </a:r>
            <a:r>
              <a:rPr lang="sr-Latn-CS" sz="2800" dirty="0"/>
              <a:t> </a:t>
            </a:r>
            <a:r>
              <a:rPr lang="sr-Cyrl-CS" sz="2800" dirty="0"/>
              <a:t>климатска</a:t>
            </a:r>
            <a:r>
              <a:rPr lang="sr-Latn-CS" sz="2800" dirty="0"/>
              <a:t> </a:t>
            </a:r>
            <a:r>
              <a:rPr lang="sr-Cyrl-CS" sz="2800" dirty="0"/>
              <a:t>подручја</a:t>
            </a:r>
            <a:r>
              <a:rPr lang="sr-Latn-CS" sz="2800" dirty="0"/>
              <a:t>:</a:t>
            </a:r>
          </a:p>
          <a:p>
            <a:pPr marL="2209800" lvl="4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800" dirty="0"/>
              <a:t>- </a:t>
            </a:r>
            <a:r>
              <a:rPr lang="sr-Cyrl-CS" sz="2800" dirty="0"/>
              <a:t>планински</a:t>
            </a:r>
            <a:r>
              <a:rPr lang="sr-Latn-CS" sz="2800" dirty="0"/>
              <a:t> ( 500 – 1200)</a:t>
            </a:r>
          </a:p>
          <a:p>
            <a:pPr marL="2209800" lvl="4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800" dirty="0"/>
              <a:t>- </a:t>
            </a:r>
            <a:r>
              <a:rPr lang="sr-Cyrl-CS" sz="2800" dirty="0"/>
              <a:t>приморски</a:t>
            </a:r>
            <a:endParaRPr lang="sr-Latn-CS" sz="2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altLang="en-US" sz="2400" dirty="0"/>
          </a:p>
        </p:txBody>
      </p:sp>
    </p:spTree>
  </p:cSld>
  <p:clrMapOvr>
    <a:masterClrMapping/>
  </p:clrMapOvr>
  <p:transition spd="slow" advTm="58338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>
            <a:extLst>
              <a:ext uri="{FF2B5EF4-FFF2-40B4-BE49-F238E27FC236}">
                <a16:creationId xmlns:a16="http://schemas.microsoft.com/office/drawing/2014/main" id="{D82D0FEB-11F4-4FB8-91A8-AFE099103076}"/>
              </a:ext>
            </a:extLst>
          </p:cNvPr>
          <p:cNvGraphicFramePr>
            <a:graphicFrameLocks noGrp="1" noChangeAspect="1"/>
          </p:cNvGraphicFramePr>
          <p:nvPr>
            <p:ph type="title"/>
          </p:nvPr>
        </p:nvGraphicFramePr>
        <p:xfrm>
          <a:off x="1187450" y="0"/>
          <a:ext cx="6192838" cy="307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5" name="Photo Editor Photo" r:id="rId3" imgW="1333333" imgH="1000000" progId="MSPhotoEd.3">
                  <p:embed/>
                </p:oleObj>
              </mc:Choice>
              <mc:Fallback>
                <p:oleObj name="Photo Editor Photo" r:id="rId3" imgW="1333333" imgH="1000000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0"/>
                        <a:ext cx="6192838" cy="307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19" name="Rectangle 3">
            <a:extLst>
              <a:ext uri="{FF2B5EF4-FFF2-40B4-BE49-F238E27FC236}">
                <a16:creationId xmlns:a16="http://schemas.microsoft.com/office/drawing/2014/main" id="{716F246F-C708-4C64-ADB5-CD0E2A12D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1625" y="2071688"/>
            <a:ext cx="8231188" cy="402113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sr-Cyrl-CS" altLang="en-US" sz="2800"/>
          </a:p>
          <a:p>
            <a:pPr marL="609600" indent="-609600" eaLnBrk="1" hangingPunct="1">
              <a:lnSpc>
                <a:spcPct val="80000"/>
              </a:lnSpc>
            </a:pPr>
            <a:endParaRPr lang="sr-Cyrl-CS" altLang="en-US" sz="2800"/>
          </a:p>
          <a:p>
            <a:pPr marL="609600" indent="-609600" eaLnBrk="1" hangingPunct="1">
              <a:lnSpc>
                <a:spcPct val="80000"/>
              </a:lnSpc>
            </a:pPr>
            <a:endParaRPr lang="sr-Cyrl-CS" altLang="en-US" sz="2800"/>
          </a:p>
          <a:p>
            <a:pPr marL="609600" indent="-609600" eaLnBrk="1" hangingPunct="1">
              <a:lnSpc>
                <a:spcPct val="80000"/>
              </a:lnSpc>
            </a:pPr>
            <a:r>
              <a:rPr lang="sr-Cyrl-CS" altLang="en-US" sz="2800"/>
              <a:t>Повољно</a:t>
            </a:r>
            <a:r>
              <a:rPr lang="sr-Latn-CS" altLang="en-US" sz="2800"/>
              <a:t> </a:t>
            </a:r>
            <a:r>
              <a:rPr lang="sr-Cyrl-CS" altLang="en-US" sz="2800"/>
              <a:t>делују</a:t>
            </a:r>
            <a:r>
              <a:rPr lang="sr-Latn-CS" altLang="en-US" sz="2800"/>
              <a:t> </a:t>
            </a:r>
            <a:r>
              <a:rPr lang="sr-Cyrl-CS" altLang="en-US" sz="2800"/>
              <a:t>подручја</a:t>
            </a:r>
            <a:r>
              <a:rPr lang="sr-Latn-CS" altLang="en-US" sz="2800"/>
              <a:t> </a:t>
            </a:r>
            <a:r>
              <a:rPr lang="sr-Cyrl-CS" altLang="en-US" sz="2800"/>
              <a:t>без</a:t>
            </a:r>
            <a:r>
              <a:rPr lang="sr-Latn-CS" altLang="en-US" sz="2800"/>
              <a:t> </a:t>
            </a:r>
            <a:r>
              <a:rPr lang="sr-Cyrl-CS" altLang="en-US" sz="2800"/>
              <a:t>већег</a:t>
            </a:r>
            <a:r>
              <a:rPr lang="sr-Latn-CS" altLang="en-US" sz="2800"/>
              <a:t> </a:t>
            </a:r>
            <a:r>
              <a:rPr lang="sr-Cyrl-CS" altLang="en-US" sz="2800"/>
              <a:t>колебања</a:t>
            </a:r>
            <a:r>
              <a:rPr lang="sr-Latn-CS" altLang="en-US" sz="2800"/>
              <a:t> </a:t>
            </a:r>
            <a:r>
              <a:rPr lang="sr-Cyrl-CS" altLang="en-US" sz="2800"/>
              <a:t>температуре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ваздушног</a:t>
            </a:r>
            <a:r>
              <a:rPr lang="sr-Latn-CS" altLang="en-US" sz="2800"/>
              <a:t> </a:t>
            </a:r>
            <a:r>
              <a:rPr lang="sr-Cyrl-CS" altLang="en-US" sz="2800"/>
              <a:t>притиска</a:t>
            </a:r>
            <a:endParaRPr lang="sr-Latn-CS" altLang="en-US" sz="2800"/>
          </a:p>
          <a:p>
            <a:pPr marL="2209800" lvl="4" indent="-3810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altLang="en-US" sz="2800"/>
              <a:t>- </a:t>
            </a:r>
            <a:r>
              <a:rPr lang="sr-Cyrl-CS" altLang="en-US" sz="2800"/>
              <a:t>са</a:t>
            </a:r>
            <a:r>
              <a:rPr lang="sr-Latn-CS" altLang="en-US" sz="2800"/>
              <a:t> </a:t>
            </a:r>
            <a:r>
              <a:rPr lang="sr-Cyrl-CS" altLang="en-US" sz="2800"/>
              <a:t>мањом</a:t>
            </a:r>
            <a:r>
              <a:rPr lang="sr-Latn-CS" altLang="en-US" sz="2800"/>
              <a:t> </a:t>
            </a:r>
            <a:r>
              <a:rPr lang="sr-Cyrl-CS" altLang="en-US" sz="2800"/>
              <a:t>влажношћу</a:t>
            </a:r>
            <a:r>
              <a:rPr lang="sr-Latn-CS" altLang="en-US" sz="2800"/>
              <a:t> </a:t>
            </a:r>
            <a:r>
              <a:rPr lang="sr-Cyrl-CS" altLang="en-US" sz="2800"/>
              <a:t>ваздуха</a:t>
            </a:r>
            <a:endParaRPr lang="sr-Latn-CS" altLang="en-US" sz="2800"/>
          </a:p>
          <a:p>
            <a:pPr marL="2209800" lvl="4" indent="-3810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altLang="en-US" sz="2800"/>
              <a:t>- </a:t>
            </a:r>
            <a:r>
              <a:rPr lang="sr-Cyrl-CS" altLang="en-US" sz="2800"/>
              <a:t>без</a:t>
            </a:r>
            <a:r>
              <a:rPr lang="sr-Latn-CS" altLang="en-US" sz="2800"/>
              <a:t> </a:t>
            </a:r>
            <a:r>
              <a:rPr lang="sr-Cyrl-CS" altLang="en-US" sz="2800"/>
              <a:t>пуно</a:t>
            </a:r>
            <a:r>
              <a:rPr lang="sr-Latn-CS" altLang="en-US" sz="2800"/>
              <a:t> </a:t>
            </a:r>
            <a:r>
              <a:rPr lang="sr-Cyrl-CS" altLang="en-US" sz="2800"/>
              <a:t>ветра</a:t>
            </a:r>
            <a:r>
              <a:rPr lang="sr-Latn-CS" altLang="en-US" sz="2800"/>
              <a:t>, </a:t>
            </a:r>
            <a:r>
              <a:rPr lang="sr-Cyrl-CS" altLang="en-US" sz="2800"/>
              <a:t>прашине</a:t>
            </a:r>
            <a:r>
              <a:rPr lang="sr-Latn-CS" altLang="en-US" sz="2800"/>
              <a:t>, </a:t>
            </a:r>
            <a:r>
              <a:rPr lang="sr-Cyrl-CS" altLang="en-US" sz="2800"/>
              <a:t>полена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аерозагађења</a:t>
            </a:r>
            <a:endParaRPr lang="sr-Latn-CS" altLang="en-US" sz="2800"/>
          </a:p>
          <a:p>
            <a:pPr marL="609600" indent="-609600" eaLnBrk="1" hangingPunct="1">
              <a:lnSpc>
                <a:spcPct val="80000"/>
              </a:lnSpc>
            </a:pPr>
            <a:r>
              <a:rPr lang="sr-Cyrl-CS" altLang="en-US" sz="2800"/>
              <a:t>Могућа</a:t>
            </a:r>
            <a:r>
              <a:rPr lang="sr-Latn-CS" altLang="en-US" sz="2800"/>
              <a:t> </a:t>
            </a:r>
            <a:r>
              <a:rPr lang="sr-Cyrl-CS" altLang="en-US" sz="2800"/>
              <a:t>реакција</a:t>
            </a:r>
            <a:r>
              <a:rPr lang="sr-Latn-CS" altLang="en-US" sz="2800"/>
              <a:t> </a:t>
            </a:r>
            <a:r>
              <a:rPr lang="sr-Cyrl-CS" altLang="en-US" sz="2800"/>
              <a:t>прилагођавања</a:t>
            </a:r>
            <a:endParaRPr lang="sr-Latn-CS" altLang="en-US" sz="2800"/>
          </a:p>
          <a:p>
            <a:pPr marL="609600" indent="-60960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sr-Latn-CS" altLang="en-US" sz="2800"/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endParaRPr lang="sr-Latn-CS" altLang="en-US" sz="2400"/>
          </a:p>
          <a:p>
            <a:pPr marL="2209800" lvl="4" indent="-381000" eaLnBrk="1" hangingPunct="1">
              <a:lnSpc>
                <a:spcPct val="80000"/>
              </a:lnSpc>
            </a:pPr>
            <a:endParaRPr lang="en-US" altLang="en-US"/>
          </a:p>
        </p:txBody>
      </p:sp>
    </p:spTree>
  </p:cSld>
  <p:clrMapOvr>
    <a:masterClrMapping/>
  </p:clrMapOvr>
  <p:transition spd="slow" advTm="21581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9D117830-76C7-4E76-8E9F-397BCF23C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Превентивне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мере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DFA491CC-C0FE-4183-8320-56C815A1EE0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Едукација</a:t>
            </a: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Борба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загађења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Забрана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пушења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Борба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инфекције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Вакцинација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почетку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зимског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Професионално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меравање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преквалификациј</a:t>
            </a:r>
            <a:r>
              <a:rPr lang="sr-Cyrl-CS" altLang="en-US"/>
              <a:t>а..</a:t>
            </a:r>
            <a:endParaRPr lang="sr-Latn-CS" altLang="en-US"/>
          </a:p>
        </p:txBody>
      </p:sp>
    </p:spTree>
  </p:cSld>
  <p:clrMapOvr>
    <a:masterClrMapping/>
  </p:clrMapOvr>
  <p:transition spd="slow" advTm="48957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id="{317418F9-C1EF-4510-AEAB-C3B85E0A9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28688"/>
          </a:xfrm>
        </p:spPr>
        <p:txBody>
          <a:bodyPr/>
          <a:lstStyle/>
          <a:p>
            <a:pPr eaLnBrk="1" hangingPunct="1"/>
            <a:r>
              <a:rPr lang="sr-Cyrl-CS" altLang="en-US" b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Контрола</a:t>
            </a:r>
            <a:r>
              <a:rPr lang="sr-Latn-CS" altLang="en-US" b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средине</a:t>
            </a:r>
            <a:r>
              <a:rPr lang="sr-Latn-CS" altLang="en-US" b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........</a:t>
            </a:r>
            <a:br>
              <a:rPr lang="sr-Latn-CS" altLang="en-US" b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667" name="Rectangle 5">
            <a:extLst>
              <a:ext uri="{FF2B5EF4-FFF2-40B4-BE49-F238E27FC236}">
                <a16:creationId xmlns:a16="http://schemas.microsoft.com/office/drawing/2014/main" id="{92296ACC-F829-4BEA-8CFE-46DD7FAE7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3850" y="1196975"/>
            <a:ext cx="8396288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Чишћење</a:t>
            </a:r>
            <a:r>
              <a:rPr lang="sr-Latn-CS" altLang="en-US" sz="2800"/>
              <a:t> </a:t>
            </a:r>
            <a:r>
              <a:rPr lang="sr-Cyrl-CS" altLang="en-US" sz="2800"/>
              <a:t>прашине</a:t>
            </a:r>
            <a:r>
              <a:rPr lang="sr-Latn-CS" altLang="en-US" sz="2800"/>
              <a:t> </a:t>
            </a:r>
            <a:r>
              <a:rPr lang="sr-Cyrl-CS" altLang="en-US" sz="2800"/>
              <a:t>свакодневно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За</a:t>
            </a:r>
            <a:r>
              <a:rPr lang="sr-Latn-CS" altLang="en-US" sz="2800"/>
              <a:t> </a:t>
            </a:r>
            <a:r>
              <a:rPr lang="sr-Cyrl-CS" altLang="en-US" sz="2800"/>
              <a:t>време</a:t>
            </a:r>
            <a:r>
              <a:rPr lang="sr-Latn-CS" altLang="en-US" sz="2800"/>
              <a:t> </a:t>
            </a:r>
            <a:r>
              <a:rPr lang="sr-Cyrl-CS" altLang="en-US" sz="2800"/>
              <a:t>чишћења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2</a:t>
            </a:r>
            <a:r>
              <a:rPr lang="en-US" altLang="en-US" sz="2800"/>
              <a:t> </a:t>
            </a:r>
            <a:r>
              <a:rPr lang="sr-Cyrl-CS" altLang="en-US" sz="2800"/>
              <a:t>сата</a:t>
            </a:r>
            <a:r>
              <a:rPr lang="sr-Latn-CS" altLang="en-US" sz="2800"/>
              <a:t> </a:t>
            </a:r>
            <a:r>
              <a:rPr lang="sr-Cyrl-CS" altLang="en-US" sz="2800"/>
              <a:t>после</a:t>
            </a:r>
            <a:r>
              <a:rPr lang="sr-Latn-CS" altLang="en-US" sz="2800"/>
              <a:t> </a:t>
            </a:r>
            <a:r>
              <a:rPr lang="sr-Cyrl-CS" altLang="en-US" sz="2800"/>
              <a:t>деца</a:t>
            </a:r>
            <a:r>
              <a:rPr lang="sr-Latn-CS" altLang="en-US" sz="2800"/>
              <a:t> </a:t>
            </a:r>
            <a:r>
              <a:rPr lang="sr-Cyrl-CS" altLang="en-US" sz="2800"/>
              <a:t>не</a:t>
            </a:r>
            <a:r>
              <a:rPr lang="sr-Latn-CS" altLang="en-US" sz="2800"/>
              <a:t> </a:t>
            </a:r>
            <a:r>
              <a:rPr lang="sr-Cyrl-CS" altLang="en-US" sz="2800"/>
              <a:t>треба</a:t>
            </a:r>
            <a:r>
              <a:rPr lang="sr-Latn-CS" altLang="en-US" sz="2800"/>
              <a:t> </a:t>
            </a:r>
            <a:r>
              <a:rPr lang="sr-Cyrl-CS" altLang="en-US" sz="2800"/>
              <a:t>да</a:t>
            </a:r>
            <a:r>
              <a:rPr lang="sr-Latn-CS" altLang="en-US" sz="2800"/>
              <a:t> </a:t>
            </a:r>
            <a:r>
              <a:rPr lang="sr-Cyrl-CS" altLang="en-US" sz="2800"/>
              <a:t>буду</a:t>
            </a:r>
            <a:r>
              <a:rPr lang="sr-Latn-CS" altLang="en-US" sz="2800"/>
              <a:t> </a:t>
            </a:r>
            <a:r>
              <a:rPr lang="sr-Cyrl-CS" altLang="en-US" sz="2800"/>
              <a:t>присутна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Одећу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књиге</a:t>
            </a:r>
            <a:r>
              <a:rPr lang="sr-Latn-CS" altLang="en-US" sz="2800"/>
              <a:t> </a:t>
            </a:r>
            <a:r>
              <a:rPr lang="sr-Cyrl-CS" altLang="en-US" sz="2800"/>
              <a:t>чувати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затвореним</a:t>
            </a:r>
            <a:r>
              <a:rPr lang="sr-Latn-CS" altLang="en-US" sz="2800"/>
              <a:t> </a:t>
            </a:r>
            <a:r>
              <a:rPr lang="sr-Cyrl-CS" altLang="en-US" sz="2800"/>
              <a:t>орманима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Избегавати</a:t>
            </a:r>
            <a:r>
              <a:rPr lang="sr-Latn-CS" altLang="en-US" sz="2800"/>
              <a:t> </a:t>
            </a:r>
            <a:r>
              <a:rPr lang="sr-Cyrl-CS" altLang="en-US" sz="2800"/>
              <a:t>завесе</a:t>
            </a:r>
            <a:r>
              <a:rPr lang="sr-Latn-CS" altLang="en-US" sz="2800"/>
              <a:t>, </a:t>
            </a:r>
            <a:r>
              <a:rPr lang="sr-Cyrl-CS" altLang="en-US" sz="2800"/>
              <a:t>тепихе</a:t>
            </a:r>
            <a:r>
              <a:rPr lang="sr-Latn-CS" altLang="en-US" sz="2800"/>
              <a:t>, </a:t>
            </a:r>
            <a:r>
              <a:rPr lang="sr-Cyrl-CS" altLang="en-US" sz="2800"/>
              <a:t>слике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 </a:t>
            </a:r>
            <a:r>
              <a:rPr lang="sr-Cyrl-CS" altLang="en-US" sz="2800"/>
              <a:t>меблиран</a:t>
            </a:r>
            <a:r>
              <a:rPr lang="sr-Latn-CS" altLang="en-US" sz="2800"/>
              <a:t> </a:t>
            </a:r>
            <a:r>
              <a:rPr lang="sr-Cyrl-CS" altLang="en-US" sz="2800"/>
              <a:t>намештај,вунене</a:t>
            </a:r>
            <a:r>
              <a:rPr lang="sr-Latn-CS" altLang="en-US" sz="2800"/>
              <a:t> </a:t>
            </a:r>
            <a:r>
              <a:rPr lang="sr-Cyrl-CS" altLang="en-US" sz="2800"/>
              <a:t>прекриваче</a:t>
            </a:r>
            <a:r>
              <a:rPr lang="sr-Latn-CS" altLang="en-US" sz="2800"/>
              <a:t>, </a:t>
            </a:r>
            <a:r>
              <a:rPr lang="sr-Cyrl-CS" altLang="en-US" sz="2800"/>
              <a:t>користити</a:t>
            </a:r>
            <a:r>
              <a:rPr lang="sr-Latn-CS" altLang="en-US" sz="2800"/>
              <a:t> </a:t>
            </a:r>
            <a:r>
              <a:rPr lang="sr-Cyrl-CS" altLang="en-US" sz="2800"/>
              <a:t>јастуке</a:t>
            </a:r>
            <a:r>
              <a:rPr lang="sr-Latn-CS" altLang="en-US" sz="2800"/>
              <a:t> </a:t>
            </a:r>
            <a:r>
              <a:rPr lang="sr-Cyrl-CS" altLang="en-US" sz="2800"/>
              <a:t>пуњене</a:t>
            </a:r>
            <a:r>
              <a:rPr lang="sr-Latn-CS" altLang="en-US" sz="2800"/>
              <a:t> </a:t>
            </a:r>
            <a:r>
              <a:rPr lang="sr-Cyrl-CS" altLang="en-US" sz="2800"/>
              <a:t>пенастом</a:t>
            </a:r>
            <a:r>
              <a:rPr lang="sr-Latn-CS" altLang="en-US" sz="2800"/>
              <a:t> </a:t>
            </a:r>
            <a:r>
              <a:rPr lang="sr-Cyrl-CS" altLang="en-US" sz="2800"/>
              <a:t>гумом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Уклонити</a:t>
            </a:r>
            <a:r>
              <a:rPr lang="sr-Latn-CS" altLang="en-US" sz="2800"/>
              <a:t> </a:t>
            </a:r>
            <a:r>
              <a:rPr lang="sr-Cyrl-CS" altLang="en-US" sz="2800"/>
              <a:t>играчке</a:t>
            </a:r>
            <a:r>
              <a:rPr lang="sr-Latn-CS" altLang="en-US" sz="2800"/>
              <a:t> </a:t>
            </a:r>
            <a:r>
              <a:rPr lang="sr-Cyrl-CS" altLang="en-US" sz="2800"/>
              <a:t>из</a:t>
            </a:r>
            <a:r>
              <a:rPr lang="sr-Latn-CS" altLang="en-US" sz="2800"/>
              <a:t> </a:t>
            </a:r>
            <a:r>
              <a:rPr lang="sr-Cyrl-CS" altLang="en-US" sz="2800"/>
              <a:t>собе</a:t>
            </a:r>
            <a:r>
              <a:rPr lang="sr-Latn-CS" altLang="en-US" sz="2800"/>
              <a:t> </a:t>
            </a:r>
            <a:r>
              <a:rPr lang="sr-Cyrl-CS" altLang="en-US" sz="2800"/>
              <a:t>у</a:t>
            </a:r>
            <a:r>
              <a:rPr lang="sr-Latn-CS" altLang="en-US" sz="2800"/>
              <a:t> </a:t>
            </a:r>
            <a:r>
              <a:rPr lang="sr-Cyrl-CS" altLang="en-US" sz="2800"/>
              <a:t>којој</a:t>
            </a:r>
            <a:r>
              <a:rPr lang="sr-Latn-CS" altLang="en-US" sz="2800"/>
              <a:t> </a:t>
            </a:r>
            <a:r>
              <a:rPr lang="sr-Cyrl-CS" altLang="en-US" sz="2800"/>
              <a:t>дете</a:t>
            </a:r>
            <a:r>
              <a:rPr lang="sr-Latn-CS" altLang="en-US" sz="2800"/>
              <a:t> </a:t>
            </a:r>
            <a:r>
              <a:rPr lang="sr-Cyrl-CS" altLang="en-US" sz="2800"/>
              <a:t>спава,</a:t>
            </a:r>
            <a:r>
              <a:rPr lang="sr-Latn-CS" altLang="en-US" sz="2800"/>
              <a:t> </a:t>
            </a:r>
            <a:r>
              <a:rPr lang="sr-Cyrl-CS" altLang="en-US" sz="2800"/>
              <a:t>не</a:t>
            </a:r>
            <a:r>
              <a:rPr lang="sr-Latn-CS" altLang="en-US" sz="2800"/>
              <a:t> </a:t>
            </a:r>
            <a:r>
              <a:rPr lang="sr-Cyrl-CS" altLang="en-US" sz="2800"/>
              <a:t>користити</a:t>
            </a:r>
            <a:r>
              <a:rPr lang="sr-Latn-CS" altLang="en-US" sz="2800"/>
              <a:t> </a:t>
            </a:r>
            <a:r>
              <a:rPr lang="sr-Cyrl-CS" altLang="en-US" sz="2800"/>
              <a:t>платнене</a:t>
            </a:r>
            <a:r>
              <a:rPr lang="sr-Latn-CS" altLang="en-US" sz="2800"/>
              <a:t> </a:t>
            </a:r>
            <a:r>
              <a:rPr lang="sr-Cyrl-CS" altLang="en-US" sz="2800"/>
              <a:t>играчке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Често</a:t>
            </a:r>
            <a:r>
              <a:rPr lang="sr-Latn-CS" altLang="en-US" sz="2800"/>
              <a:t> </a:t>
            </a:r>
            <a:r>
              <a:rPr lang="sr-Cyrl-CS" altLang="en-US" sz="2800"/>
              <a:t>проветравати</a:t>
            </a:r>
            <a:r>
              <a:rPr lang="sr-Latn-CS" altLang="en-US" sz="2800"/>
              <a:t> </a:t>
            </a:r>
            <a:r>
              <a:rPr lang="sr-Cyrl-CS" altLang="en-US" sz="2800"/>
              <a:t>просторије</a:t>
            </a:r>
            <a:endParaRPr lang="sr-Latn-CS" altLang="en-US" sz="2800"/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Избегавати</a:t>
            </a:r>
            <a:r>
              <a:rPr lang="sr-Latn-CS" altLang="en-US" sz="2800"/>
              <a:t> </a:t>
            </a:r>
            <a:r>
              <a:rPr lang="sr-Cyrl-CS" altLang="en-US" sz="2800"/>
              <a:t>контакт</a:t>
            </a:r>
            <a:r>
              <a:rPr lang="sr-Latn-CS" altLang="en-US" sz="2800"/>
              <a:t> </a:t>
            </a:r>
            <a:r>
              <a:rPr lang="sr-Cyrl-CS" altLang="en-US" sz="2800"/>
              <a:t>са</a:t>
            </a:r>
            <a:r>
              <a:rPr lang="sr-Latn-CS" altLang="en-US" sz="2800"/>
              <a:t> </a:t>
            </a:r>
            <a:r>
              <a:rPr lang="sr-Cyrl-CS" altLang="en-US" sz="2800"/>
              <a:t>животињама</a:t>
            </a:r>
            <a:r>
              <a:rPr lang="sr-Latn-CS" altLang="en-US" sz="2800"/>
              <a:t>, </a:t>
            </a:r>
            <a:r>
              <a:rPr lang="sr-Cyrl-CS" altLang="en-US" sz="2800"/>
              <a:t>јаким</a:t>
            </a:r>
            <a:r>
              <a:rPr lang="sr-Latn-CS" altLang="en-US" sz="2800"/>
              <a:t> </a:t>
            </a:r>
            <a:r>
              <a:rPr lang="sr-Cyrl-CS" altLang="en-US" sz="2800"/>
              <a:t>мирисима</a:t>
            </a:r>
            <a:r>
              <a:rPr lang="sr-Latn-CS" altLang="en-US" sz="2800"/>
              <a:t>, </a:t>
            </a:r>
            <a:r>
              <a:rPr lang="sr-Cyrl-CS" altLang="en-US" sz="2800"/>
              <a:t>спрејовима</a:t>
            </a:r>
            <a:r>
              <a:rPr lang="sr-Latn-CS" altLang="en-US" sz="2800"/>
              <a:t>, </a:t>
            </a:r>
            <a:r>
              <a:rPr lang="sr-Cyrl-CS" altLang="en-US" sz="2800"/>
              <a:t>дуванским</a:t>
            </a:r>
            <a:r>
              <a:rPr lang="sr-Latn-CS" altLang="en-US" sz="2800"/>
              <a:t> </a:t>
            </a:r>
            <a:r>
              <a:rPr lang="sr-Cyrl-CS" altLang="en-US" sz="2800"/>
              <a:t>димом</a:t>
            </a:r>
            <a:r>
              <a:rPr lang="sr-Latn-CS" altLang="en-US" sz="2800"/>
              <a:t> </a:t>
            </a:r>
            <a:r>
              <a:rPr lang="sr-Cyrl-CS" altLang="en-US" sz="2800"/>
              <a:t>и</a:t>
            </a:r>
            <a:r>
              <a:rPr lang="sr-Latn-CS" altLang="en-US" sz="2800"/>
              <a:t> </a:t>
            </a:r>
            <a:r>
              <a:rPr lang="sr-Cyrl-CS" altLang="en-US" sz="2800"/>
              <a:t>сл</a:t>
            </a:r>
            <a:r>
              <a:rPr lang="sr-Latn-CS" altLang="en-US" sz="280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sr-Cyrl-CS" altLang="en-US" sz="2800"/>
              <a:t>Не</a:t>
            </a:r>
            <a:r>
              <a:rPr lang="sr-Latn-CS" altLang="en-US" sz="2800"/>
              <a:t> </a:t>
            </a:r>
            <a:r>
              <a:rPr lang="sr-Cyrl-CS" altLang="en-US" sz="2800"/>
              <a:t>користити</a:t>
            </a:r>
            <a:r>
              <a:rPr lang="sr-Latn-CS" altLang="en-US" sz="2800"/>
              <a:t> </a:t>
            </a:r>
            <a:r>
              <a:rPr lang="sr-Cyrl-CS" altLang="en-US" sz="2800"/>
              <a:t>апарате</a:t>
            </a:r>
            <a:r>
              <a:rPr lang="sr-Latn-CS" altLang="en-US" sz="2800"/>
              <a:t> </a:t>
            </a:r>
            <a:r>
              <a:rPr lang="sr-Cyrl-CS" altLang="en-US" sz="2800"/>
              <a:t>који</a:t>
            </a:r>
            <a:r>
              <a:rPr lang="sr-Latn-CS" altLang="en-US" sz="2800"/>
              <a:t> </a:t>
            </a:r>
            <a:r>
              <a:rPr lang="sr-Cyrl-CS" altLang="en-US" sz="2800"/>
              <a:t>издувавају</a:t>
            </a:r>
            <a:r>
              <a:rPr lang="sr-Latn-CS" altLang="en-US" sz="2800"/>
              <a:t> </a:t>
            </a:r>
            <a:r>
              <a:rPr lang="sr-Cyrl-CS" altLang="en-US" sz="2800"/>
              <a:t>ваздух</a:t>
            </a:r>
            <a:r>
              <a:rPr lang="sr-Latn-CS" altLang="en-US" sz="2800"/>
              <a:t> 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/>
          </a:p>
        </p:txBody>
      </p:sp>
    </p:spTree>
  </p:cSld>
  <p:clrMapOvr>
    <a:masterClrMapping/>
  </p:clrMapOvr>
  <p:transition spd="slow" advTm="20932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9|1.5|1.2|1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1999</TotalTime>
  <Words>3882</Words>
  <Application>Microsoft Office PowerPoint</Application>
  <PresentationFormat>On-screen Show (4:3)</PresentationFormat>
  <Paragraphs>616</Paragraphs>
  <Slides>96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6" baseType="lpstr">
      <vt:lpstr>Arial</vt:lpstr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Equity</vt:lpstr>
      <vt:lpstr>Photo Editor Photo</vt:lpstr>
      <vt:lpstr>Респираторна рехабилитација</vt:lpstr>
      <vt:lpstr>Анатомија плућа</vt:lpstr>
      <vt:lpstr>PowerPoint Presentation</vt:lpstr>
      <vt:lpstr>PowerPoint Presentation</vt:lpstr>
      <vt:lpstr>Механика дисања</vt:lpstr>
      <vt:lpstr>Биомеханика плућне вентилације</vt:lpstr>
      <vt:lpstr>PowerPoint Presentation</vt:lpstr>
      <vt:lpstr>Инспираторна респираторна мускулатура</vt:lpstr>
      <vt:lpstr>Акцесорни инспираторни мишићи</vt:lpstr>
      <vt:lpstr>Експираторни мишићи</vt:lpstr>
      <vt:lpstr>Биомеханика плућне вентилације</vt:lpstr>
      <vt:lpstr>Механичке особине РС</vt:lpstr>
      <vt:lpstr>Фреквенција дисања</vt:lpstr>
      <vt:lpstr>PowerPoint Presentation</vt:lpstr>
      <vt:lpstr>Физиологија дисања при телесном раду</vt:lpstr>
      <vt:lpstr>PowerPoint Presentation</vt:lpstr>
      <vt:lpstr>Обољења плућа код којих се примењује рехабилитација</vt:lpstr>
      <vt:lpstr>Плућна обољења</vt:lpstr>
      <vt:lpstr>PowerPoint Presentation</vt:lpstr>
      <vt:lpstr>Клинички знаци респираторних обољења</vt:lpstr>
      <vt:lpstr>Кашаљ</vt:lpstr>
      <vt:lpstr>Диспнеа</vt:lpstr>
      <vt:lpstr>Респираторна инсуфицијенција</vt:lpstr>
      <vt:lpstr>Дефиниција респираторне рехабилитације</vt:lpstr>
      <vt:lpstr>Респираторна рехабилитација</vt:lpstr>
      <vt:lpstr>Циљеви и ефекти респираторне рехабилитације</vt:lpstr>
      <vt:lpstr>Циљеви рехабилитације </vt:lpstr>
      <vt:lpstr>Након успешне медикаментне терапије остају</vt:lpstr>
      <vt:lpstr>Респираторна рехабилитација</vt:lpstr>
      <vt:lpstr>ЗДРАВА ПЛУЋА (ПА)</vt:lpstr>
      <vt:lpstr>ОБОЉЕЊА ТРАХЕОБРОНХИЈАЛНОГ СИСТЕМА/Бронхиектазије, </vt:lpstr>
      <vt:lpstr>ОБОЉЕЊА ТРАХЕОБРОНХИЈАЛНОГ СИСТЕМА</vt:lpstr>
      <vt:lpstr>PowerPoint Presentation</vt:lpstr>
      <vt:lpstr>ТУМОРИ БРОНХА</vt:lpstr>
      <vt:lpstr>ТУМОРИ БРОНХА</vt:lpstr>
      <vt:lpstr>АПСЦЕС ПЛУЋА</vt:lpstr>
      <vt:lpstr>АТЕЛЕКТАЗА Ателес-непотпун,  ектазис-шириње</vt:lpstr>
      <vt:lpstr>1.Анамнеза (дисајне тегобе) 2.Клинички преглед респираторних болесника</vt:lpstr>
      <vt:lpstr>Функционална процена пацијената са плућним обољењима</vt:lpstr>
      <vt:lpstr>Антропометријска мерења грудног коша</vt:lpstr>
      <vt:lpstr>Функционални тестови-12 МД тест</vt:lpstr>
      <vt:lpstr>Патогенеза ХОПБ</vt:lpstr>
      <vt:lpstr>Дијагноза ХОПБ</vt:lpstr>
      <vt:lpstr>Бронхообструкција</vt:lpstr>
      <vt:lpstr>Бронхијална астма  </vt:lpstr>
      <vt:lpstr>ФАКТОРИ РИЗИКА за настанак бронхијалне астме  </vt:lpstr>
      <vt:lpstr>Индуктори астме</vt:lpstr>
      <vt:lpstr>ФАКТОРИ РИЗИКА  </vt:lpstr>
      <vt:lpstr>Покретачи астме</vt:lpstr>
      <vt:lpstr>Респираторна рехабилитација</vt:lpstr>
      <vt:lpstr>Методе рехабилитације респираторних  болесника</vt:lpstr>
      <vt:lpstr>1.Инхалациона  терапија</vt:lpstr>
      <vt:lpstr>1. Инхалациона  терапија</vt:lpstr>
      <vt:lpstr>Аеросол терапија</vt:lpstr>
      <vt:lpstr>Аеросол терапија</vt:lpstr>
      <vt:lpstr>Уређаји за инхалацију</vt:lpstr>
      <vt:lpstr>PowerPoint Presentation</vt:lpstr>
      <vt:lpstr>PowerPoint Presentation</vt:lpstr>
      <vt:lpstr>Аеросол терапија</vt:lpstr>
      <vt:lpstr>    Аеросол терапија </vt:lpstr>
      <vt:lpstr>PowerPoint Presentation</vt:lpstr>
      <vt:lpstr>Ефикасност аеросол терапије</vt:lpstr>
      <vt:lpstr>Индикације за аеросол терапију</vt:lpstr>
      <vt:lpstr> Правилно коришћење пумпица </vt:lpstr>
      <vt:lpstr>Правилно коришћење бебихалера</vt:lpstr>
      <vt:lpstr>Б)Аеројонотерапија</vt:lpstr>
      <vt:lpstr>2. Дренажа дисајних путева</vt:lpstr>
      <vt:lpstr>2.Дренажа дисајних путева</vt:lpstr>
      <vt:lpstr>2.Дренажа дисајних путева</vt:lpstr>
      <vt:lpstr>2.Положајна дренажа</vt:lpstr>
      <vt:lpstr>2.Дренажа дисајних путева</vt:lpstr>
      <vt:lpstr>2.Дренажа дисајних путева</vt:lpstr>
      <vt:lpstr>2.Дренажа дисајних путева</vt:lpstr>
      <vt:lpstr>Flutter terapija</vt:lpstr>
      <vt:lpstr>Flutter терапија</vt:lpstr>
      <vt:lpstr>3.Рефлекторна дисајна терапија</vt:lpstr>
      <vt:lpstr>3.Рефлекторна дисајна терапија</vt:lpstr>
      <vt:lpstr>4. Релаксација</vt:lpstr>
      <vt:lpstr>6.Вежбе дисања</vt:lpstr>
      <vt:lpstr>PowerPoint Presentation</vt:lpstr>
      <vt:lpstr>Вежбе дисања</vt:lpstr>
      <vt:lpstr>PowerPoint Presentation</vt:lpstr>
      <vt:lpstr>Вежбе дисања</vt:lpstr>
      <vt:lpstr>Вежбе дисања</vt:lpstr>
      <vt:lpstr>5. Опште кондиционе вежбе</vt:lpstr>
      <vt:lpstr>Програм вежби дисања</vt:lpstr>
      <vt:lpstr>Програм вежби дисања</vt:lpstr>
      <vt:lpstr>Респираторна кинезитерапија</vt:lpstr>
      <vt:lpstr>7.Опште кондиционе вежбе</vt:lpstr>
      <vt:lpstr>Главни циљеви респираторне кинезитерапије</vt:lpstr>
      <vt:lpstr>Остали циљеви респираторне кинезитерапије</vt:lpstr>
      <vt:lpstr>Пример тока дисајних вежби</vt:lpstr>
      <vt:lpstr>6.Климатска терапија</vt:lpstr>
      <vt:lpstr>PowerPoint Presentation</vt:lpstr>
      <vt:lpstr>Превентивне мере</vt:lpstr>
      <vt:lpstr>Контрола средине........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q</cp:lastModifiedBy>
  <cp:revision>151</cp:revision>
  <dcterms:created xsi:type="dcterms:W3CDTF">1601-01-01T00:00:00Z</dcterms:created>
  <dcterms:modified xsi:type="dcterms:W3CDTF">2020-09-30T20:21:49Z</dcterms:modified>
</cp:coreProperties>
</file>